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  <p:sldId id="258" r:id="rId4"/>
    <p:sldId id="273" r:id="rId5"/>
    <p:sldId id="260" r:id="rId6"/>
    <p:sldId id="261" r:id="rId7"/>
    <p:sldId id="274" r:id="rId8"/>
    <p:sldId id="287" r:id="rId9"/>
    <p:sldId id="275" r:id="rId10"/>
    <p:sldId id="276" r:id="rId11"/>
    <p:sldId id="289" r:id="rId12"/>
    <p:sldId id="277" r:id="rId13"/>
    <p:sldId id="278" r:id="rId14"/>
    <p:sldId id="279" r:id="rId15"/>
    <p:sldId id="280" r:id="rId16"/>
    <p:sldId id="281" r:id="rId17"/>
    <p:sldId id="283" r:id="rId18"/>
    <p:sldId id="282" r:id="rId19"/>
    <p:sldId id="284" r:id="rId20"/>
    <p:sldId id="286" r:id="rId21"/>
    <p:sldId id="288" r:id="rId22"/>
    <p:sldId id="272" r:id="rId23"/>
    <p:sldId id="285" r:id="rId2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 showGuides="1">
      <p:cViewPr varScale="1">
        <p:scale>
          <a:sx n="152" d="100"/>
          <a:sy n="152" d="100"/>
        </p:scale>
        <p:origin x="44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omin_D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55776" y="2143125"/>
            <a:ext cx="5472608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63EF-3E22-43FE-A2EE-D228168CF34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22511"/>
            <a:ext cx="47164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ru-RU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1440-360B-4E47-9EA7-4ECCA62BC15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06375"/>
            <a:ext cx="54721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7CE31-18F8-40EA-8452-D5691F97740E}" type="slidenum">
              <a:rPr lang="ru-RU"/>
            </a:fld>
            <a:endParaRPr lang="ru-RU"/>
          </a:p>
        </p:txBody>
      </p:sp>
      <p:pic>
        <p:nvPicPr>
          <p:cNvPr id="1029" name="Picture 24" descr="Lay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1288"/>
            <a:ext cx="12588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9705" indent="-17970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680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17970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725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430" indent="-17970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2627784" y="1707654"/>
            <a:ext cx="5975350" cy="1217613"/>
          </a:xfrm>
        </p:spPr>
        <p:txBody>
          <a:bodyPr/>
          <a:lstStyle/>
          <a:p>
            <a:pPr algn="ctr" eaLnBrk="1" hangingPunct="1"/>
            <a:r>
              <a:rPr lang="en-US" alt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:Договоры</a:t>
            </a:r>
            <a:b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Ваш помощник в договорной работе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Отслеживает и уведомляет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23528" y="991996"/>
            <a:ext cx="8613263" cy="402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Вас назначили согласующим по </a:t>
            </a:r>
            <a:r>
              <a:rPr lang="ru-RU" sz="1550" dirty="0" smtClean="0"/>
              <a:t>документу </a:t>
            </a:r>
            <a:endParaRPr lang="ru-RU" sz="155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 smtClean="0"/>
              <a:t>Согласование</a:t>
            </a:r>
            <a:r>
              <a:rPr lang="ru-RU" sz="1550" dirty="0"/>
              <a:t>, отправленного вами документа </a:t>
            </a:r>
            <a:r>
              <a:rPr lang="ru-RU" sz="1550" dirty="0" smtClean="0"/>
              <a:t>завершено 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Согласование документа, которое вы инициировали, затягивается более чем на семь </a:t>
            </a:r>
            <a:r>
              <a:rPr lang="ru-RU" sz="1550" dirty="0" smtClean="0"/>
              <a:t>дней 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До конца срока действия документа, за который вы ответственны, осталось две </a:t>
            </a:r>
            <a:r>
              <a:rPr lang="ru-RU" sz="1550" dirty="0" smtClean="0"/>
              <a:t>недели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Срок действия документа, за который вы ответственны, </a:t>
            </a:r>
            <a:r>
              <a:rPr lang="ru-RU" sz="1550" dirty="0" smtClean="0"/>
              <a:t>истек 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У этапов документа, за который вы ответственны, истекает срок </a:t>
            </a:r>
            <a:r>
              <a:rPr lang="ru-RU" sz="1550" dirty="0" smtClean="0"/>
              <a:t>исполнения 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Этапы документа, за который вы ответственны, </a:t>
            </a:r>
            <a:r>
              <a:rPr lang="ru-RU" sz="1550" dirty="0" smtClean="0"/>
              <a:t>просрочены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Срок возврата переданного вами документа </a:t>
            </a:r>
            <a:r>
              <a:rPr lang="ru-RU" sz="1550" dirty="0" smtClean="0"/>
              <a:t>истекает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Срок возврата переданного вами документа </a:t>
            </a:r>
            <a:r>
              <a:rPr lang="ru-RU" sz="1550" dirty="0" smtClean="0"/>
              <a:t>истек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Вышла новая версия «</a:t>
            </a:r>
            <a:r>
              <a:rPr lang="ru-RU" sz="1550" dirty="0" smtClean="0"/>
              <a:t>1С:Договоры» </a:t>
            </a:r>
            <a:endParaRPr lang="ru-RU" altLang="ru-RU" sz="1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79004"/>
            <a:ext cx="6657791" cy="43662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Заголовок 1"/>
          <p:cNvSpPr txBox="1"/>
          <p:nvPr/>
        </p:nvSpPr>
        <p:spPr bwMode="auto">
          <a:xfrm>
            <a:off x="1259632" y="51470"/>
            <a:ext cx="828092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Напомнит, на каком этапе сейчас </a:t>
            </a:r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724128" y="3723878"/>
            <a:ext cx="2232248" cy="792088"/>
          </a:xfrm>
          <a:prstGeom prst="wedgeRoundRectCallout">
            <a:avLst>
              <a:gd name="adj1" fmla="val 19246"/>
              <a:gd name="adj2" fmla="val -820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400" dirty="0" smtClean="0"/>
              <a:t>Этапы могут формироваться </a:t>
            </a:r>
            <a:r>
              <a:rPr lang="ru-RU" sz="1400" dirty="0" smtClean="0">
                <a:solidFill>
                  <a:srgbClr val="C00000"/>
                </a:solidFill>
              </a:rPr>
              <a:t>автоматически</a:t>
            </a:r>
            <a:r>
              <a:rPr lang="ru-RU" sz="1400" dirty="0" smtClean="0"/>
              <a:t> по шаблону либо </a:t>
            </a:r>
            <a:r>
              <a:rPr lang="ru-RU" sz="1400" dirty="0" smtClean="0">
                <a:solidFill>
                  <a:srgbClr val="C00000"/>
                </a:solidFill>
              </a:rPr>
              <a:t>вручную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187624" y="4302431"/>
            <a:ext cx="1800200" cy="468052"/>
          </a:xfrm>
          <a:prstGeom prst="wedgeRoundRectCallout">
            <a:avLst>
              <a:gd name="adj1" fmla="val 62340"/>
              <a:gd name="adj2" fmla="val 247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Следит за сроками </a:t>
            </a:r>
            <a:r>
              <a:rPr lang="ru-RU" sz="1400" dirty="0" smtClean="0">
                <a:solidFill>
                  <a:schemeClr val="tx1"/>
                </a:solidFill>
              </a:rPr>
              <a:t>этапов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79004"/>
            <a:ext cx="7120419" cy="43187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Заголовок 1"/>
          <p:cNvSpPr txBox="1"/>
          <p:nvPr/>
        </p:nvSpPr>
        <p:spPr bwMode="auto">
          <a:xfrm>
            <a:off x="1259632" y="51470"/>
            <a:ext cx="828092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Покажет сопроводительные </a:t>
            </a:r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275856" y="3219822"/>
            <a:ext cx="2808312" cy="1080120"/>
          </a:xfrm>
          <a:prstGeom prst="wedgeRoundRectCallout">
            <a:avLst>
              <a:gd name="adj1" fmla="val 19246"/>
              <a:gd name="adj2" fmla="val -820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400" dirty="0" smtClean="0"/>
              <a:t>Все </a:t>
            </a:r>
            <a:r>
              <a:rPr lang="ru-RU" sz="1400" dirty="0" smtClean="0">
                <a:solidFill>
                  <a:srgbClr val="C00000"/>
                </a:solidFill>
              </a:rPr>
              <a:t>сопроводительные документы «под рукой» </a:t>
            </a:r>
            <a:r>
              <a:rPr lang="ru-RU" sz="1400" dirty="0"/>
              <a:t>(</a:t>
            </a:r>
            <a:r>
              <a:rPr lang="ru-RU" sz="1400" dirty="0" err="1"/>
              <a:t>доп.соглашение</a:t>
            </a:r>
            <a:r>
              <a:rPr lang="ru-RU" sz="1400" dirty="0"/>
              <a:t>, акт, счет, </a:t>
            </a:r>
            <a:r>
              <a:rPr lang="ru-RU" sz="1400" dirty="0" smtClean="0"/>
              <a:t>накладная)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17055"/>
            <a:ext cx="5208923" cy="4292654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Сообщит, что договор у </a:t>
            </a:r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контрагента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55281" y="3363838"/>
            <a:ext cx="2448272" cy="685592"/>
          </a:xfrm>
          <a:prstGeom prst="wedgeRoundRectCallout">
            <a:avLst>
              <a:gd name="adj1" fmla="val 21069"/>
              <a:gd name="adj2" fmla="val -893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Покажет, что документ у контрагента, </a:t>
            </a:r>
            <a:r>
              <a:rPr lang="ru-RU" sz="1600" dirty="0">
                <a:solidFill>
                  <a:srgbClr val="C00000"/>
                </a:solidFill>
              </a:rPr>
              <a:t>срок возврата </a:t>
            </a:r>
            <a:r>
              <a:rPr lang="ru-RU" sz="1600" dirty="0"/>
              <a:t>и </a:t>
            </a:r>
            <a:r>
              <a:rPr lang="ru-RU" sz="1600" dirty="0">
                <a:solidFill>
                  <a:srgbClr val="C00000"/>
                </a:solidFill>
              </a:rPr>
              <a:t>просрочку</a:t>
            </a:r>
            <a:endParaRPr lang="ru-RU" sz="16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93"/>
          <a:stretch>
            <a:fillRect/>
          </a:stretch>
        </p:blipFill>
        <p:spPr>
          <a:xfrm>
            <a:off x="3656173" y="3147814"/>
            <a:ext cx="5356004" cy="17207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660232" y="2643758"/>
            <a:ext cx="2119754" cy="684076"/>
          </a:xfrm>
          <a:prstGeom prst="wedgeRoundRectCallout">
            <a:avLst>
              <a:gd name="adj1" fmla="val 5640"/>
              <a:gd name="adj2" fmla="val 1036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Помнит, был ли возвращен документ и когда</a:t>
            </a:r>
            <a:endParaRPr lang="ru-RU" sz="1600" dirty="0"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Покажет, какие договоры сейчас в </a:t>
            </a:r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35696" y="771550"/>
            <a:ext cx="6094964" cy="4299941"/>
            <a:chOff x="2843808" y="679004"/>
            <a:chExt cx="6094964" cy="429994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679004"/>
              <a:ext cx="6094964" cy="429994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4139952" y="1491630"/>
              <a:ext cx="216024" cy="3024336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Скругленная прямоугольная выноска 9"/>
          <p:cNvSpPr/>
          <p:nvPr/>
        </p:nvSpPr>
        <p:spPr>
          <a:xfrm>
            <a:off x="107504" y="2643758"/>
            <a:ext cx="2448272" cy="1117640"/>
          </a:xfrm>
          <a:prstGeom prst="wedgeRoundRectCallout">
            <a:avLst>
              <a:gd name="adj1" fmla="val 74626"/>
              <a:gd name="adj2" fmla="val 178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</a:rPr>
              <a:t>Индикаторы </a:t>
            </a:r>
            <a:r>
              <a:rPr lang="ru-RU" sz="1600" dirty="0" smtClean="0"/>
              <a:t>сразу показывают </a:t>
            </a:r>
            <a:r>
              <a:rPr lang="ru-RU" sz="1600" dirty="0"/>
              <a:t>проблемы (истек срок действия, просрочен этап)</a:t>
            </a:r>
            <a:endParaRPr lang="ru-RU" sz="1600" dirty="0">
              <a:effectLst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024246" y="987574"/>
            <a:ext cx="1796226" cy="684076"/>
          </a:xfrm>
          <a:prstGeom prst="wedgeRoundRectCallout">
            <a:avLst>
              <a:gd name="adj1" fmla="val -83483"/>
              <a:gd name="adj2" fmla="val -98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Все документы </a:t>
            </a:r>
            <a:r>
              <a:rPr lang="ru-RU" sz="1600" dirty="0"/>
              <a:t>или только </a:t>
            </a:r>
            <a:r>
              <a:rPr lang="ru-RU" sz="1600" dirty="0">
                <a:solidFill>
                  <a:srgbClr val="C00000"/>
                </a:solidFill>
              </a:rPr>
              <a:t>«мои»</a:t>
            </a:r>
            <a:endParaRPr lang="ru-RU" sz="1600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Ищет по любым </a:t>
            </a:r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82606" y="818394"/>
            <a:ext cx="6537497" cy="4340804"/>
            <a:chOff x="1475656" y="679004"/>
            <a:chExt cx="6537497" cy="434080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679004"/>
              <a:ext cx="6537497" cy="434080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5335210" y="1995686"/>
              <a:ext cx="689486" cy="14401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300192" y="1995686"/>
              <a:ext cx="689486" cy="14401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кругленная прямоугольная выноска 12"/>
          <p:cNvSpPr/>
          <p:nvPr/>
        </p:nvSpPr>
        <p:spPr>
          <a:xfrm>
            <a:off x="6664232" y="1968355"/>
            <a:ext cx="1872208" cy="924191"/>
          </a:xfrm>
          <a:prstGeom prst="wedgeRoundRectCallout">
            <a:avLst>
              <a:gd name="adj1" fmla="val -64525"/>
              <a:gd name="adj2" fmla="val -2039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Найдет</a:t>
            </a:r>
            <a:r>
              <a:rPr lang="ru-RU" sz="1600" dirty="0" smtClean="0">
                <a:solidFill>
                  <a:schemeClr val="tx1"/>
                </a:solidFill>
              </a:rPr>
              <a:t> по любым данным и </a:t>
            </a:r>
            <a:r>
              <a:rPr lang="ru-RU" sz="1600" dirty="0" smtClean="0">
                <a:solidFill>
                  <a:srgbClr val="C00000"/>
                </a:solidFill>
              </a:rPr>
              <a:t>подсветит</a:t>
            </a:r>
            <a:r>
              <a:rPr lang="ru-RU" sz="1600" dirty="0" smtClean="0">
                <a:solidFill>
                  <a:schemeClr val="tx1"/>
                </a:solidFill>
              </a:rPr>
              <a:t> запрос 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872144" y="1059582"/>
            <a:ext cx="2664296" cy="502890"/>
          </a:xfrm>
          <a:prstGeom prst="wedgeRoundRectCallout">
            <a:avLst>
              <a:gd name="adj1" fmla="val -71379"/>
              <a:gd name="adj2" fmla="val 197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Просто напишите, что нужно найти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115616" y="51470"/>
            <a:ext cx="7704856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Покажет все документы по контрагенту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8791"/>
            <a:ext cx="7862288" cy="29251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644008" y="4113421"/>
            <a:ext cx="2448272" cy="864096"/>
          </a:xfrm>
          <a:prstGeom prst="wedgeRoundRectCallout">
            <a:avLst>
              <a:gd name="adj1" fmla="val -21471"/>
              <a:gd name="adj2" fmla="val -859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Вся история работы с контрагентом </a:t>
            </a:r>
            <a:r>
              <a:rPr lang="ru-RU" sz="1600" dirty="0" smtClean="0">
                <a:solidFill>
                  <a:srgbClr val="C00000"/>
                </a:solidFill>
              </a:rPr>
              <a:t>в одном окне</a:t>
            </a:r>
            <a:endParaRPr lang="ru-RU" sz="1600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Контролирует сроки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5566"/>
            <a:ext cx="5832648" cy="29955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372200" y="915566"/>
            <a:ext cx="2448272" cy="864096"/>
          </a:xfrm>
          <a:prstGeom prst="wedgeRoundRectCallout">
            <a:avLst>
              <a:gd name="adj1" fmla="val -63400"/>
              <a:gd name="adj2" fmla="val -220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 3 секунды </a:t>
            </a:r>
            <a:r>
              <a:rPr lang="ru-RU" sz="1600" dirty="0">
                <a:solidFill>
                  <a:srgbClr val="C00000"/>
                </a:solidFill>
              </a:rPr>
              <a:t>получить сроки</a:t>
            </a:r>
            <a:r>
              <a:rPr lang="ru-RU" sz="1600" dirty="0"/>
              <a:t> всех документов и </a:t>
            </a:r>
            <a:r>
              <a:rPr lang="ru-RU" sz="1600" dirty="0">
                <a:solidFill>
                  <a:srgbClr val="C00000"/>
                </a:solidFill>
              </a:rPr>
              <a:t>увидеть </a:t>
            </a:r>
            <a:r>
              <a:rPr lang="ru-RU" sz="1600" dirty="0" smtClean="0">
                <a:solidFill>
                  <a:srgbClr val="C00000"/>
                </a:solidFill>
              </a:rPr>
              <a:t>просрочку</a:t>
            </a:r>
            <a:endParaRPr lang="ru-RU" sz="16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10747"/>
            <a:ext cx="4788024" cy="24007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547664" y="4083918"/>
            <a:ext cx="2448272" cy="925472"/>
          </a:xfrm>
          <a:prstGeom prst="wedgeRoundRectCallout">
            <a:avLst>
              <a:gd name="adj1" fmla="val 61683"/>
              <a:gd name="adj2" fmla="val -1805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 пару кликов </a:t>
            </a:r>
            <a:r>
              <a:rPr lang="ru-RU" sz="1600" dirty="0">
                <a:solidFill>
                  <a:srgbClr val="C00000"/>
                </a:solidFill>
              </a:rPr>
              <a:t>посмотреть все просроченные этапы </a:t>
            </a:r>
            <a:r>
              <a:rPr lang="ru-RU" sz="1600" dirty="0"/>
              <a:t>по всем документам</a:t>
            </a:r>
            <a:endParaRPr lang="ru-RU" sz="1600" dirty="0"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Подстроится под ваши документы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3997"/>
          <a:stretch>
            <a:fillRect/>
          </a:stretch>
        </p:blipFill>
        <p:spPr>
          <a:xfrm>
            <a:off x="366104" y="987574"/>
            <a:ext cx="4079960" cy="38011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07504" y="4371950"/>
            <a:ext cx="2232248" cy="648072"/>
          </a:xfrm>
          <a:prstGeom prst="wedgeRoundRectCallout">
            <a:avLst>
              <a:gd name="adj1" fmla="val -19436"/>
              <a:gd name="adj2" fmla="val -20673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Легко добавить </a:t>
            </a:r>
            <a:r>
              <a:rPr lang="ru-RU" sz="1600" dirty="0" smtClean="0">
                <a:solidFill>
                  <a:schemeClr val="tx1"/>
                </a:solidFill>
              </a:rPr>
              <a:t>дополнительные реквизиты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85" y="1346098"/>
            <a:ext cx="4176464" cy="25938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Стрелка вправо 10"/>
          <p:cNvSpPr/>
          <p:nvPr/>
        </p:nvSpPr>
        <p:spPr>
          <a:xfrm rot="18900958">
            <a:off x="3765808" y="2907354"/>
            <a:ext cx="1346176" cy="32844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1059582"/>
            <a:ext cx="5823595" cy="3305971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 bwMode="auto">
          <a:xfrm>
            <a:off x="1187624" y="123478"/>
            <a:ext cx="7956375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Загрузит Номенклатуру и Контрагентов из 1С:Бухгалтерии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732240" y="3357441"/>
            <a:ext cx="2160240" cy="1008112"/>
          </a:xfrm>
          <a:prstGeom prst="wedgeRoundRectCallout">
            <a:avLst>
              <a:gd name="adj1" fmla="val -69914"/>
              <a:gd name="adj2" fmla="val -258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Меньше ошибок в учете, </a:t>
            </a:r>
            <a:r>
              <a:rPr lang="ru-RU" sz="1600" dirty="0" smtClean="0">
                <a:solidFill>
                  <a:srgbClr val="C00000"/>
                </a:solidFill>
              </a:rPr>
              <a:t>единые данные, проверка на дубли при загрузке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 txBox="1"/>
          <p:nvPr/>
        </p:nvSpPr>
        <p:spPr bwMode="auto">
          <a:xfrm>
            <a:off x="1476375" y="268288"/>
            <a:ext cx="72723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68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43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76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48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720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92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a typeface="+mj-ea"/>
              </a:rPr>
              <a:t>Случалось с вами такое?</a:t>
            </a:r>
            <a:br>
              <a:rPr lang="ru-RU" altLang="ru-RU" sz="2800" dirty="0" smtClean="0">
                <a:solidFill>
                  <a:srgbClr val="C00000"/>
                </a:solidFill>
              </a:rPr>
            </a:b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39750" y="1275606"/>
            <a:ext cx="8064500" cy="36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1"/>
              </a:buBlip>
              <a:tabLst>
                <a:tab pos="180975" algn="l"/>
              </a:tabLst>
            </a:pPr>
            <a:r>
              <a:rPr lang="ru-RU" sz="1800" dirty="0" smtClean="0"/>
              <a:t>Пропустили </a:t>
            </a:r>
            <a:r>
              <a:rPr lang="ru-RU" sz="1800" dirty="0"/>
              <a:t>сроки оплаты 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Blip>
                <a:blip r:embed="rId1"/>
              </a:buBlip>
              <a:tabLst>
                <a:tab pos="180975" algn="l"/>
              </a:tabLst>
            </a:pPr>
            <a:r>
              <a:rPr lang="ru-RU" sz="1800" dirty="0" smtClean="0"/>
              <a:t>Не </a:t>
            </a:r>
            <a:r>
              <a:rPr lang="ru-RU" sz="1800" dirty="0"/>
              <a:t>закрыли или не продлили договор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Blip>
                <a:blip r:embed="rId1"/>
              </a:buBlip>
              <a:tabLst>
                <a:tab pos="180975" algn="l"/>
              </a:tabLst>
            </a:pPr>
            <a:r>
              <a:rPr lang="ru-RU" sz="1800" dirty="0" smtClean="0"/>
              <a:t>Потеряли договор или забыли у контрагента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Blip>
                <a:blip r:embed="rId1"/>
              </a:buBlip>
              <a:tabLst>
                <a:tab pos="180975" algn="l"/>
              </a:tabLst>
            </a:pPr>
            <a:r>
              <a:rPr lang="ru-RU" sz="1800" dirty="0" smtClean="0"/>
              <a:t>Потратили </a:t>
            </a:r>
            <a:r>
              <a:rPr lang="ru-RU" sz="1800" dirty="0"/>
              <a:t>на подготовку договора много времени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Blip>
                <a:blip r:embed="rId1"/>
              </a:buBlip>
              <a:tabLst>
                <a:tab pos="180975" algn="l"/>
              </a:tabLst>
            </a:pPr>
            <a:r>
              <a:rPr lang="ru-RU" sz="1800" dirty="0" smtClean="0"/>
              <a:t>Не </a:t>
            </a:r>
            <a:r>
              <a:rPr lang="ru-RU" sz="1800" dirty="0"/>
              <a:t>собрали закрывающие документы по договору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Blip>
                <a:blip r:embed="rId1"/>
              </a:buBlip>
              <a:tabLst>
                <a:tab pos="180975" algn="l"/>
              </a:tabLst>
            </a:pPr>
            <a:r>
              <a:rPr lang="ru-RU" sz="1800" dirty="0" smtClean="0"/>
              <a:t>Забыли </a:t>
            </a:r>
            <a:r>
              <a:rPr lang="ru-RU" sz="1800" dirty="0"/>
              <a:t>согласовать договор и счет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Blip>
                <a:blip r:embed="rId1"/>
              </a:buBlip>
              <a:tabLst>
                <a:tab pos="180975" algn="l"/>
              </a:tabLst>
            </a:pPr>
            <a:r>
              <a:rPr lang="ru-RU" sz="1800" dirty="0" smtClean="0"/>
              <a:t>Не отследили этапы </a:t>
            </a:r>
            <a:r>
              <a:rPr lang="ru-RU" sz="1800" dirty="0"/>
              <a:t>договора</a:t>
            </a:r>
            <a:endParaRPr lang="ru-RU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331640" y="123478"/>
            <a:ext cx="7812359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клиенты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5" y="1078047"/>
            <a:ext cx="9108503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</a:rPr>
              <a:t>ООО «</a:t>
            </a:r>
            <a:r>
              <a:rPr lang="ru-RU" sz="1500" dirty="0" err="1" smtClean="0">
                <a:latin typeface="Arial" panose="020B0604020202020204" pitchFamily="34" charset="0"/>
              </a:rPr>
              <a:t>Вэлком</a:t>
            </a:r>
            <a:r>
              <a:rPr lang="ru-RU" sz="1500" dirty="0" smtClean="0">
                <a:latin typeface="Arial" panose="020B0604020202020204" pitchFamily="34" charset="0"/>
              </a:rPr>
              <a:t>»- </a:t>
            </a:r>
            <a:r>
              <a:rPr lang="ru-RU" sz="1100" dirty="0" smtClean="0">
                <a:latin typeface="Arial" panose="020B0604020202020204" pitchFamily="34" charset="0"/>
              </a:rPr>
              <a:t>производство </a:t>
            </a:r>
            <a:r>
              <a:rPr lang="ru-RU" sz="1100" dirty="0">
                <a:latin typeface="Arial" panose="020B0604020202020204" pitchFamily="34" charset="0"/>
              </a:rPr>
              <a:t>мясных </a:t>
            </a:r>
            <a:r>
              <a:rPr lang="ru-RU" sz="1100" dirty="0" smtClean="0">
                <a:latin typeface="Arial" panose="020B0604020202020204" pitchFamily="34" charset="0"/>
              </a:rPr>
              <a:t>продуктов</a:t>
            </a:r>
            <a:r>
              <a:rPr lang="ru-RU" sz="1600" dirty="0" smtClean="0"/>
              <a:t>,</a:t>
            </a:r>
            <a:r>
              <a:rPr lang="ru-RU" sz="1500" dirty="0" smtClean="0">
                <a:latin typeface="Arial" panose="020B0604020202020204" pitchFamily="34" charset="0"/>
              </a:rPr>
              <a:t> 5 АРМ 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</a:rPr>
              <a:t>ЗАО </a:t>
            </a:r>
            <a:r>
              <a:rPr lang="ru-RU" sz="1500" dirty="0" smtClean="0">
                <a:latin typeface="Arial" panose="020B0604020202020204" pitchFamily="34" charset="0"/>
              </a:rPr>
              <a:t>«</a:t>
            </a:r>
            <a:r>
              <a:rPr lang="ru-RU" sz="1500" dirty="0" err="1" smtClean="0">
                <a:latin typeface="Arial" panose="020B0604020202020204" pitchFamily="34" charset="0"/>
              </a:rPr>
              <a:t>Белявское</a:t>
            </a:r>
            <a:r>
              <a:rPr lang="ru-RU" sz="1500" dirty="0" smtClean="0">
                <a:latin typeface="Arial" panose="020B0604020202020204" pitchFamily="34" charset="0"/>
              </a:rPr>
              <a:t>» </a:t>
            </a:r>
            <a:r>
              <a:rPr lang="ru-RU" sz="1100" dirty="0">
                <a:latin typeface="Arial" panose="020B0604020202020204" pitchFamily="34" charset="0"/>
              </a:rPr>
              <a:t>-  выращивание зерновых </a:t>
            </a:r>
            <a:r>
              <a:rPr lang="ru-RU" sz="1100" dirty="0" smtClean="0">
                <a:latin typeface="Arial" panose="020B0604020202020204" pitchFamily="34" charset="0"/>
              </a:rPr>
              <a:t>культур</a:t>
            </a:r>
            <a:r>
              <a:rPr lang="ru-RU" sz="1500" dirty="0" smtClean="0">
                <a:latin typeface="Arial" panose="020B0604020202020204" pitchFamily="34" charset="0"/>
              </a:rPr>
              <a:t>, 1 АРМ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</a:rPr>
              <a:t>ООО </a:t>
            </a:r>
            <a:r>
              <a:rPr lang="ru-RU" sz="1500" dirty="0" smtClean="0">
                <a:latin typeface="Arial" panose="020B0604020202020204" pitchFamily="34" charset="0"/>
              </a:rPr>
              <a:t>«Образовательная сеть» - </a:t>
            </a:r>
            <a:r>
              <a:rPr lang="ru-RU" sz="1100" dirty="0">
                <a:latin typeface="Arial" panose="020B0604020202020204" pitchFamily="34" charset="0"/>
              </a:rPr>
              <a:t>деятельность в области связи на базе проводных </a:t>
            </a:r>
            <a:r>
              <a:rPr lang="ru-RU" sz="1100" dirty="0" smtClean="0">
                <a:latin typeface="Arial" panose="020B0604020202020204" pitchFamily="34" charset="0"/>
              </a:rPr>
              <a:t>технологий, </a:t>
            </a:r>
            <a:r>
              <a:rPr lang="ru-RU" sz="1500" dirty="0">
                <a:latin typeface="Arial" panose="020B0604020202020204" pitchFamily="34" charset="0"/>
              </a:rPr>
              <a:t>5 АРМ</a:t>
            </a:r>
            <a:r>
              <a:rPr lang="ru-RU" sz="1100" dirty="0">
                <a:latin typeface="Arial" panose="020B0604020202020204" pitchFamily="34" charset="0"/>
              </a:rPr>
              <a:t> </a:t>
            </a:r>
            <a:endParaRPr lang="ru-RU" sz="1100" dirty="0">
              <a:latin typeface="Arial" panose="020B0604020202020204" pitchFamily="34" charset="0"/>
            </a:endParaRP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</a:rPr>
              <a:t>ГУ «Республиканский научно-практический центр медицинских технологий, информатизации, управления и экономики здравоохранения</a:t>
            </a:r>
            <a:r>
              <a:rPr lang="ru-RU" sz="1500" dirty="0" smtClean="0">
                <a:latin typeface="Arial" panose="020B0604020202020204" pitchFamily="34" charset="0"/>
              </a:rPr>
              <a:t>», 5 АРМ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</a:rPr>
              <a:t>ООО </a:t>
            </a:r>
            <a:r>
              <a:rPr lang="ru-RU" sz="1500" dirty="0" smtClean="0">
                <a:latin typeface="Arial" panose="020B0604020202020204" pitchFamily="34" charset="0"/>
              </a:rPr>
              <a:t>«Эй Джи Эксперт Юг» </a:t>
            </a:r>
            <a:r>
              <a:rPr lang="ru-RU" sz="1100" dirty="0" smtClean="0">
                <a:latin typeface="Arial" panose="020B0604020202020204" pitchFamily="34" charset="0"/>
              </a:rPr>
              <a:t>- сеть </a:t>
            </a:r>
            <a:r>
              <a:rPr lang="ru-RU" sz="1100" dirty="0">
                <a:latin typeface="Arial" panose="020B0604020202020204" pitchFamily="34" charset="0"/>
              </a:rPr>
              <a:t>установочных </a:t>
            </a:r>
            <a:r>
              <a:rPr lang="ru-RU" sz="1100" dirty="0" smtClean="0">
                <a:latin typeface="Arial" panose="020B0604020202020204" pitchFamily="34" charset="0"/>
              </a:rPr>
              <a:t>центров по </a:t>
            </a:r>
            <a:r>
              <a:rPr lang="ru-RU" sz="1100" dirty="0">
                <a:latin typeface="Arial" panose="020B0604020202020204" pitchFamily="34" charset="0"/>
              </a:rPr>
              <a:t>замене и ремонту </a:t>
            </a:r>
            <a:r>
              <a:rPr lang="ru-RU" sz="1100" dirty="0" smtClean="0">
                <a:latin typeface="Arial" panose="020B0604020202020204" pitchFamily="34" charset="0"/>
              </a:rPr>
              <a:t>автостекла, </a:t>
            </a:r>
            <a:r>
              <a:rPr lang="ru-RU" sz="1500" dirty="0">
                <a:latin typeface="Arial" panose="020B0604020202020204" pitchFamily="34" charset="0"/>
              </a:rPr>
              <a:t>5 </a:t>
            </a:r>
            <a:r>
              <a:rPr lang="ru-RU" sz="1500" dirty="0" smtClean="0">
                <a:latin typeface="Arial" panose="020B0604020202020204" pitchFamily="34" charset="0"/>
              </a:rPr>
              <a:t>АРМ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</a:rPr>
              <a:t>ООО </a:t>
            </a:r>
            <a:r>
              <a:rPr lang="ru-RU" sz="1500" dirty="0" smtClean="0">
                <a:latin typeface="Arial" panose="020B0604020202020204" pitchFamily="34" charset="0"/>
              </a:rPr>
              <a:t>«ЗПИ «Альтернатива» - </a:t>
            </a:r>
            <a:r>
              <a:rPr lang="ru-RU" sz="1100" dirty="0">
                <a:latin typeface="Arial" panose="020B0604020202020204" pitchFamily="34" charset="0"/>
              </a:rPr>
              <a:t>з</a:t>
            </a:r>
            <a:r>
              <a:rPr lang="ru-RU" sz="1100" dirty="0" smtClean="0">
                <a:latin typeface="Arial" panose="020B0604020202020204" pitchFamily="34" charset="0"/>
              </a:rPr>
              <a:t>авод по производству пластмассовых изделий, </a:t>
            </a:r>
            <a:r>
              <a:rPr lang="ru-RU" sz="1500" dirty="0">
                <a:latin typeface="Arial" panose="020B0604020202020204" pitchFamily="34" charset="0"/>
              </a:rPr>
              <a:t>5 АРМ 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ООО "РЕГИОНПРОЕКТСТРОЙ" </a:t>
            </a:r>
            <a:r>
              <a:rPr lang="ru-RU" sz="1600" dirty="0" smtClean="0"/>
              <a:t>- </a:t>
            </a:r>
            <a:r>
              <a:rPr lang="ru-RU" sz="1100" dirty="0" smtClean="0">
                <a:latin typeface="Arial" panose="020B0604020202020204" pitchFamily="34" charset="0"/>
              </a:rPr>
              <a:t>проектно-строительная компания, </a:t>
            </a:r>
            <a:r>
              <a:rPr lang="ru-RU" sz="1500" dirty="0">
                <a:latin typeface="Arial" panose="020B0604020202020204" pitchFamily="34" charset="0"/>
              </a:rPr>
              <a:t>1 </a:t>
            </a:r>
            <a:r>
              <a:rPr lang="ru-RU" sz="1500" dirty="0" smtClean="0">
                <a:latin typeface="Arial" panose="020B0604020202020204" pitchFamily="34" charset="0"/>
              </a:rPr>
              <a:t>АРМ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</a:rPr>
              <a:t>ТОО "</a:t>
            </a:r>
            <a:r>
              <a:rPr lang="en-US" sz="1500" dirty="0">
                <a:latin typeface="Arial" panose="020B0604020202020204" pitchFamily="34" charset="0"/>
              </a:rPr>
              <a:t>Wellness Solutions" </a:t>
            </a:r>
            <a:r>
              <a:rPr lang="ru-RU" sz="1500" dirty="0">
                <a:latin typeface="Arial" panose="020B0604020202020204" pitchFamily="34" charset="0"/>
              </a:rPr>
              <a:t>- </a:t>
            </a:r>
            <a:r>
              <a:rPr lang="ru-RU" sz="1100" dirty="0">
                <a:latin typeface="Arial" panose="020B0604020202020204" pitchFamily="34" charset="0"/>
              </a:rPr>
              <a:t>компания по продаже велнес и фитнес </a:t>
            </a:r>
            <a:r>
              <a:rPr lang="ru-RU" sz="1100" dirty="0" smtClean="0">
                <a:latin typeface="Arial" panose="020B0604020202020204" pitchFamily="34" charset="0"/>
              </a:rPr>
              <a:t>оборудования, </a:t>
            </a:r>
            <a:r>
              <a:rPr lang="ru-RU" sz="1500" dirty="0">
                <a:latin typeface="Arial" panose="020B0604020202020204" pitchFamily="34" charset="0"/>
              </a:rPr>
              <a:t>1 АРМ</a:t>
            </a:r>
            <a:endParaRPr lang="ru-RU" sz="15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500" i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И еще более 120 компаний уже автоматизировали договорную работу вместе с 1С:Договоры…</a:t>
            </a:r>
            <a:endParaRPr lang="ru-RU" sz="1500" dirty="0">
              <a:latin typeface="Arial" panose="020B0604020202020204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940152" y="123478"/>
            <a:ext cx="2643407" cy="1630449"/>
          </a:xfrm>
          <a:prstGeom prst="cloudCallout">
            <a:avLst>
              <a:gd name="adj1" fmla="val -34539"/>
              <a:gd name="adj2" fmla="val 503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«1С:Договоры</a:t>
            </a:r>
            <a:r>
              <a:rPr lang="ru-RU" alt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хорошие друзья, помогают навести </a:t>
            </a:r>
            <a:r>
              <a:rPr lang="ru-RU" altLang="ru-RU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порядок. Сотрудникам </a:t>
            </a:r>
            <a:r>
              <a:rPr lang="ru-RU" alt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нравится простота, функциональность </a:t>
            </a:r>
            <a:r>
              <a:rPr lang="ru-RU" altLang="ru-RU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программы»</a:t>
            </a:r>
            <a:r>
              <a:rPr lang="ru-RU" alt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г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енеральный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директор ООО «СКС», Ефимова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Наталья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/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68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43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76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48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720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92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8435" name="Заголовок 1"/>
          <p:cNvSpPr txBox="1"/>
          <p:nvPr/>
        </p:nvSpPr>
        <p:spPr bwMode="auto">
          <a:xfrm>
            <a:off x="1428380" y="37644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68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43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76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48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720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92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 b="1" dirty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Версии</a:t>
            </a:r>
            <a:endParaRPr lang="ru-RU" alt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695" y="857885"/>
            <a:ext cx="7990205" cy="38366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1С:Договоры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</a:rPr>
              <a:t>Базовая </a:t>
            </a:r>
            <a:r>
              <a:rPr lang="ru-RU" sz="1500" b="1" dirty="0">
                <a:latin typeface="Arial" panose="020B0604020202020204" pitchFamily="34" charset="0"/>
              </a:rPr>
              <a:t>				</a:t>
            </a:r>
            <a:r>
              <a:rPr lang="ru-RU" sz="1500" b="1" dirty="0" smtClean="0">
                <a:latin typeface="Arial" panose="020B0604020202020204" pitchFamily="34" charset="0"/>
              </a:rPr>
              <a:t>	</a:t>
            </a:r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</a:rPr>
              <a:t>4 </a:t>
            </a:r>
            <a:r>
              <a:rPr lang="ru-RU" sz="1500" dirty="0">
                <a:solidFill>
                  <a:srgbClr val="C00000"/>
                </a:solidFill>
                <a:latin typeface="Arial" panose="020B0604020202020204" pitchFamily="34" charset="0"/>
              </a:rPr>
              <a:t>600 руб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ru-RU" sz="15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49580" indent="-18288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panose="020B0604020202020204" pitchFamily="34" charset="0"/>
              </a:rPr>
              <a:t>На одного </a:t>
            </a:r>
            <a:r>
              <a:rPr lang="ru-RU" sz="1500" dirty="0" smtClean="0">
                <a:latin typeface="Arial" panose="020B0604020202020204" pitchFamily="34" charset="0"/>
              </a:rPr>
              <a:t>пользователя 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449580" indent="-18288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panose="020B0604020202020204" pitchFamily="34" charset="0"/>
              </a:rPr>
              <a:t>Нет веб-клиента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449580" indent="-18288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panose="020B0604020202020204" pitchFamily="34" charset="0"/>
              </a:rPr>
              <a:t>Нет согласования документов</a:t>
            </a:r>
            <a:endParaRPr lang="ru-RU" sz="1500" dirty="0">
              <a:latin typeface="Arial" panose="020B0604020202020204" pitchFamily="34" charset="0"/>
            </a:endParaRPr>
          </a:p>
          <a:p>
            <a:pPr marL="449580" indent="-18288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panose="020B0604020202020204" pitchFamily="34" charset="0"/>
              </a:rPr>
              <a:t>Количество рабочих мест не увеличивается</a:t>
            </a:r>
            <a:endParaRPr lang="ru-RU" sz="1500" dirty="0">
              <a:latin typeface="Arial" panose="020B0604020202020204" pitchFamily="34" charset="0"/>
            </a:endParaRPr>
          </a:p>
          <a:p>
            <a:pPr marL="449580" indent="-18288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panose="020B0604020202020204" pitchFamily="34" charset="0"/>
              </a:rPr>
              <a:t>Закрыта для </a:t>
            </a:r>
            <a:r>
              <a:rPr lang="ru-RU" sz="1500" dirty="0" smtClean="0">
                <a:latin typeface="Arial" panose="020B0604020202020204" pitchFamily="34" charset="0"/>
              </a:rPr>
              <a:t>изменений</a:t>
            </a:r>
            <a:endParaRPr lang="ru-RU" sz="1500" dirty="0" smtClean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1С:Договоры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</a:rPr>
              <a:t>ПРОФ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</a:rPr>
              <a:t>					</a:t>
            </a:r>
            <a:r>
              <a:rPr lang="ru-RU" sz="1500" dirty="0">
                <a:solidFill>
                  <a:srgbClr val="C00000"/>
                </a:solidFill>
                <a:latin typeface="Arial" panose="020B0604020202020204" pitchFamily="34" charset="0"/>
              </a:rPr>
              <a:t>13 000 </a:t>
            </a:r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</a:rPr>
              <a:t>руб.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49580" indent="-18288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panose="020B0604020202020204" pitchFamily="34" charset="0"/>
              </a:rPr>
              <a:t>На одного пользователя</a:t>
            </a:r>
            <a:endParaRPr lang="ru-RU" sz="1500" dirty="0">
              <a:latin typeface="Arial" panose="020B0604020202020204" pitchFamily="34" charset="0"/>
            </a:endParaRPr>
          </a:p>
          <a:p>
            <a:pPr marL="449580" indent="-18288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panose="020B0604020202020204" pitchFamily="34" charset="0"/>
              </a:rPr>
              <a:t>Можно приобрести дополнительные лицензии «1С:Предприятия»</a:t>
            </a:r>
            <a:endParaRPr lang="ru-RU" sz="1500" dirty="0">
              <a:latin typeface="Arial" panose="020B0604020202020204" pitchFamily="34" charset="0"/>
            </a:endParaRPr>
          </a:p>
          <a:p>
            <a:pPr marL="449580" indent="-18288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panose="020B0604020202020204" pitchFamily="34" charset="0"/>
              </a:rPr>
              <a:t>Открыта для </a:t>
            </a:r>
            <a:r>
              <a:rPr lang="ru-RU" sz="1500" dirty="0" smtClean="0">
                <a:latin typeface="Arial" panose="020B0604020202020204" pitchFamily="34" charset="0"/>
              </a:rPr>
              <a:t>изменений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449580" indent="-18288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panose="020B0604020202020204" pitchFamily="34" charset="0"/>
              </a:rPr>
              <a:t>Есть клиент-серверный (многопользовательский)  режим работы</a:t>
            </a:r>
            <a:endParaRPr lang="ru-RU" sz="1500" dirty="0" smtClean="0">
              <a:latin typeface="Arial" panose="020B0604020202020204" pitchFamily="34" charset="0"/>
            </a:endParaRPr>
          </a:p>
          <a:p>
            <a:pPr marL="449580" indent="-18288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panose="020B0604020202020204" pitchFamily="34" charset="0"/>
              </a:rPr>
              <a:t>Есть веб-клиент</a:t>
            </a:r>
            <a:endParaRPr lang="ru-RU" sz="1500" dirty="0" smtClean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1С:Договоры ПРОФ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					</a:t>
            </a:r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</a:rPr>
              <a:t>26 000 руб.</a:t>
            </a:r>
            <a:endParaRPr lang="ru-RU" sz="15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49580" indent="-18288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panose="020B0604020202020204" pitchFamily="34" charset="0"/>
              </a:rPr>
              <a:t>Комплект </a:t>
            </a:r>
            <a:r>
              <a:rPr lang="ru-RU" sz="1500" dirty="0">
                <a:latin typeface="Arial" panose="020B0604020202020204" pitchFamily="34" charset="0"/>
              </a:rPr>
              <a:t>на 5 одновременно работающих </a:t>
            </a:r>
            <a:r>
              <a:rPr lang="ru-RU" sz="1500" dirty="0" smtClean="0">
                <a:latin typeface="Arial" panose="020B0604020202020204" pitchFamily="34" charset="0"/>
              </a:rPr>
              <a:t>пользователей (+5 лицензий)</a:t>
            </a:r>
            <a:endParaRPr lang="ru-RU" sz="1500" dirty="0"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endParaRPr lang="ru-RU" sz="15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endParaRPr lang="ru-RU" sz="15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/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68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43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76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48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720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92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8435" name="Заголовок 1"/>
          <p:cNvSpPr txBox="1"/>
          <p:nvPr/>
        </p:nvSpPr>
        <p:spPr bwMode="auto">
          <a:xfrm>
            <a:off x="1259632" y="195486"/>
            <a:ext cx="777686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68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43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76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48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720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92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Готовое рабочее место 1С:Договоры в аренду</a:t>
            </a:r>
            <a:endParaRPr lang="ru-RU" altLang="ru-RU" sz="2600" b="1" dirty="0" smtClean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31590"/>
            <a:ext cx="8587110" cy="273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Программа находится в облаке 1С – 1С:Готовое рабочее место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Партнер 1С подключает и обслуживает</a:t>
            </a:r>
            <a:endParaRPr lang="ru-RU" sz="16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настраивает </a:t>
            </a:r>
            <a:r>
              <a:rPr lang="ru-RU" sz="1600" dirty="0"/>
              <a:t>систему </a:t>
            </a:r>
            <a:r>
              <a:rPr lang="ru-RU" sz="1600" dirty="0" smtClean="0"/>
              <a:t>под </a:t>
            </a:r>
            <a:r>
              <a:rPr lang="ru-RU" sz="1600" dirty="0"/>
              <a:t>ваши </a:t>
            </a:r>
            <a:r>
              <a:rPr lang="ru-RU" sz="1600" dirty="0" smtClean="0"/>
              <a:t>задачи 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выполняет доработки, </a:t>
            </a:r>
            <a:r>
              <a:rPr lang="ru-RU" sz="1600" dirty="0"/>
              <a:t>если есть </a:t>
            </a:r>
            <a:r>
              <a:rPr lang="ru-RU" sz="1600" dirty="0" smtClean="0"/>
              <a:t>потребность</a:t>
            </a:r>
            <a:endParaRPr lang="ru-RU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обновляет программу по </a:t>
            </a:r>
            <a:r>
              <a:rPr lang="ru-RU" sz="1600" dirty="0"/>
              <a:t>удобному для вас </a:t>
            </a:r>
            <a:r>
              <a:rPr lang="ru-RU" sz="1600" dirty="0" smtClean="0"/>
              <a:t>графику. Обновления уже включены </a:t>
            </a:r>
            <a:r>
              <a:rPr lang="ru-RU" sz="1600" dirty="0"/>
              <a:t>в ежемесячную стоимость и пакет </a:t>
            </a:r>
            <a:r>
              <a:rPr lang="ru-RU" sz="1600" dirty="0" smtClean="0"/>
              <a:t>обслуживания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</a:t>
            </a:r>
            <a:r>
              <a:rPr lang="ru-RU" sz="1600" b="1" dirty="0" smtClean="0"/>
              <a:t>е нужно привлекать/нанимать ИТ-специалистов </a:t>
            </a:r>
            <a:r>
              <a:rPr lang="ru-RU" sz="1600" dirty="0" smtClean="0"/>
              <a:t>для установки, поддержки</a:t>
            </a:r>
            <a:endParaRPr lang="ru-RU" sz="1600" dirty="0"/>
          </a:p>
          <a:p>
            <a:pPr>
              <a:spcBef>
                <a:spcPts val="600"/>
              </a:spcBef>
              <a:defRPr/>
            </a:pPr>
            <a:endParaRPr lang="ru-RU" sz="15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500" b="1" dirty="0" smtClean="0">
                <a:latin typeface="Arial" panose="020B0604020202020204" pitchFamily="34" charset="0"/>
              </a:rPr>
              <a:t>	</a:t>
            </a:r>
            <a:endParaRPr lang="ru-RU" sz="1600" b="1" dirty="0" smtClean="0"/>
          </a:p>
          <a:p>
            <a:pPr algn="ctr">
              <a:spcBef>
                <a:spcPts val="600"/>
              </a:spcBef>
              <a:defRPr/>
            </a:pPr>
            <a:endParaRPr lang="ru-RU" sz="15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 txBox="1"/>
          <p:nvPr/>
        </p:nvSpPr>
        <p:spPr bwMode="auto">
          <a:xfrm>
            <a:off x="1259633" y="268288"/>
            <a:ext cx="6840759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680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75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430" indent="-17970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76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48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720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9230" indent="-1797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a typeface="+mj-ea"/>
              </a:rPr>
              <a:t>1С:Договоры – ваш помощник </a:t>
            </a:r>
            <a:r>
              <a:rPr lang="ru-RU" altLang="ru-RU" sz="2400" b="1" dirty="0">
                <a:solidFill>
                  <a:srgbClr val="C00000"/>
                </a:solidFill>
                <a:ea typeface="+mj-ea"/>
              </a:rPr>
              <a:t>в договорной работе   </a:t>
            </a:r>
            <a:br>
              <a:rPr lang="ru-RU" altLang="ru-RU" sz="2400" b="1" dirty="0">
                <a:solidFill>
                  <a:srgbClr val="C00000"/>
                </a:solidFill>
                <a:ea typeface="+mj-ea"/>
              </a:rPr>
            </a:br>
            <a:endParaRPr lang="ru-RU" altLang="ru-RU" sz="2400" b="1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39299" y="1275606"/>
            <a:ext cx="8397492" cy="26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009E47"/>
              </a:buClr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ru-RU" sz="1800" dirty="0" smtClean="0"/>
              <a:t>Упростит </a:t>
            </a:r>
            <a:r>
              <a:rPr lang="ru-RU" sz="1800" dirty="0"/>
              <a:t>подготовку </a:t>
            </a:r>
            <a:r>
              <a:rPr lang="ru-RU" sz="1800" dirty="0" smtClean="0"/>
              <a:t>договорных документов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Clr>
                <a:srgbClr val="009E47"/>
              </a:buClr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ru-RU" sz="1800" dirty="0" smtClean="0"/>
              <a:t>Сократит </a:t>
            </a:r>
            <a:r>
              <a:rPr lang="ru-RU" sz="1800" dirty="0"/>
              <a:t>сроки </a:t>
            </a:r>
            <a:r>
              <a:rPr lang="ru-RU" sz="1800" dirty="0" smtClean="0"/>
              <a:t>согласования договорных документов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Clr>
                <a:srgbClr val="009E47"/>
              </a:buClr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ru-RU" sz="1800" dirty="0" smtClean="0"/>
              <a:t>Устранит утерю документов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Clr>
                <a:srgbClr val="009E47"/>
              </a:buClr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ru-RU" sz="1800" dirty="0" smtClean="0"/>
              <a:t>Сократит </a:t>
            </a:r>
            <a:r>
              <a:rPr lang="ru-RU" sz="1800" dirty="0"/>
              <a:t>время поиска </a:t>
            </a:r>
            <a:r>
              <a:rPr lang="ru-RU" sz="1800" dirty="0" smtClean="0"/>
              <a:t>договорных документов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Clr>
                <a:srgbClr val="009E47"/>
              </a:buClr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ru-RU" sz="1800" dirty="0" smtClean="0"/>
              <a:t>Упростит </a:t>
            </a:r>
            <a:r>
              <a:rPr lang="ru-RU" sz="1800" dirty="0"/>
              <a:t>отслеживание и контроль исполнения </a:t>
            </a:r>
            <a:r>
              <a:rPr lang="ru-RU" sz="1800" dirty="0" smtClean="0"/>
              <a:t>договорных документов</a:t>
            </a:r>
            <a:endParaRPr lang="ru-RU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Calibri" panose="020F0502020204030204" pitchFamily="34" charset="0"/>
            </a:endParaRPr>
          </a:p>
        </p:txBody>
      </p:sp>
      <p:sp>
        <p:nvSpPr>
          <p:cNvPr id="2" name="Скругленный прямоугольник 9"/>
          <p:cNvSpPr>
            <a:spLocks noChangeArrowheads="1"/>
          </p:cNvSpPr>
          <p:nvPr/>
        </p:nvSpPr>
        <p:spPr bwMode="auto">
          <a:xfrm>
            <a:off x="2051720" y="4170214"/>
            <a:ext cx="5184874" cy="6477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Давайте посмотрим поближе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19250" y="122238"/>
            <a:ext cx="7056438" cy="57785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возможности программы</a:t>
            </a:r>
            <a:endParaRPr lang="ru-RU" altLang="ru-RU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674" y="1239838"/>
            <a:ext cx="2092325" cy="1047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Учет договорных документов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2213" y="1250950"/>
            <a:ext cx="2089150" cy="1046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Создание шаблонов документов  и </a:t>
            </a:r>
            <a:r>
              <a:rPr 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автозаполнение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файлов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0575" y="1239838"/>
            <a:ext cx="2090738" cy="10556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Согласование договорных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документов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7350" y="1241425"/>
            <a:ext cx="2092325" cy="1047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Хранение связанных документов в одном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месте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675" y="2332038"/>
            <a:ext cx="2092325" cy="104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Контроль срока действия договора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7450" y="2335213"/>
            <a:ext cx="2092325" cy="104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Контроль возврата оригиналов документов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91050" y="2335213"/>
            <a:ext cx="2092325" cy="104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Автоматическое формирование номера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7350" y="2332038"/>
            <a:ext cx="2092325" cy="104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Отслеживание этапов договорных документов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788" y="3413125"/>
            <a:ext cx="2092325" cy="1046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Поиск по реквизитам и полнотекстовый поиск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70150" y="3413125"/>
            <a:ext cx="2090738" cy="1046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Добавление дополнительных реквизитов без программирования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08513" y="3413125"/>
            <a:ext cx="2092325" cy="1046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Загрузка справочников Контрагенты,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Номенклатура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из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1С:Бухгалтерия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48463" y="3405188"/>
            <a:ext cx="2092325" cy="104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Загрузка документов с электронной почты,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сканера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187624" y="0"/>
            <a:ext cx="7956375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D2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Быстрое заполнение договорных</a:t>
            </a:r>
            <a:r>
              <a:rPr kumimoji="0" lang="ru-RU" altLang="ru-RU" sz="2600" b="1" i="0" u="none" strike="noStrike" cap="none" normalizeH="0" dirty="0" smtClean="0">
                <a:ln>
                  <a:noFill/>
                </a:ln>
                <a:solidFill>
                  <a:srgbClr val="D2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документов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94852"/>
            <a:ext cx="4392488" cy="29219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075" name="Picture 3" descr="C:\Users\Kochetkova_N\Desktop\Договорчики\Договоры (рис)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 t="9020" r="3416"/>
          <a:stretch>
            <a:fillRect/>
          </a:stretch>
        </p:blipFill>
        <p:spPr bwMode="auto">
          <a:xfrm>
            <a:off x="4499992" y="1851670"/>
            <a:ext cx="3282597" cy="25538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77" y="2914925"/>
            <a:ext cx="2482398" cy="213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940152" y="794852"/>
            <a:ext cx="2520280" cy="768786"/>
          </a:xfrm>
          <a:prstGeom prst="wedgeRoundRectCallout">
            <a:avLst>
              <a:gd name="adj1" fmla="val -81588"/>
              <a:gd name="adj2" fmla="val -47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1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раз</a:t>
            </a:r>
            <a:r>
              <a:rPr lang="ru-RU" sz="1600" dirty="0" smtClean="0"/>
              <a:t> настроить правила заполнения файла</a:t>
            </a:r>
            <a:endParaRPr lang="ru-RU" sz="1600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043608" y="3947822"/>
            <a:ext cx="3312368" cy="1000191"/>
          </a:xfrm>
          <a:prstGeom prst="wedgeRoundRectCallout">
            <a:avLst>
              <a:gd name="adj1" fmla="val 71006"/>
              <a:gd name="adj2" fmla="val -655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Далее </a:t>
            </a:r>
            <a:r>
              <a:rPr lang="ru-RU" sz="1600" dirty="0" smtClean="0">
                <a:solidFill>
                  <a:srgbClr val="C00000"/>
                </a:solidFill>
              </a:rPr>
              <a:t>программа сама </a:t>
            </a:r>
            <a:r>
              <a:rPr lang="ru-RU" sz="1600" dirty="0" smtClean="0"/>
              <a:t>будет заполнять  договоры, </a:t>
            </a:r>
            <a:r>
              <a:rPr lang="ru-RU" sz="1600" dirty="0" err="1" smtClean="0"/>
              <a:t>доп.соглашения</a:t>
            </a:r>
            <a:r>
              <a:rPr lang="ru-RU" sz="1600" dirty="0" smtClean="0"/>
              <a:t>, акты, накладные, счета, сметы и т.д.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187624" y="0"/>
            <a:ext cx="7956375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документы для разных клиентов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7534"/>
            <a:ext cx="6348516" cy="43550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076056" y="3008644"/>
            <a:ext cx="2664296" cy="1435314"/>
          </a:xfrm>
          <a:prstGeom prst="wedgeRoundRectCallout">
            <a:avLst>
              <a:gd name="adj1" fmla="val -12929"/>
              <a:gd name="adj2" fmla="val -745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Программа </a:t>
            </a:r>
            <a:r>
              <a:rPr lang="ru-RU" sz="1600" dirty="0" smtClean="0">
                <a:solidFill>
                  <a:srgbClr val="C00000"/>
                </a:solidFill>
              </a:rPr>
              <a:t>сама  </a:t>
            </a:r>
            <a:r>
              <a:rPr lang="ru-RU" sz="1600" dirty="0">
                <a:solidFill>
                  <a:srgbClr val="C00000"/>
                </a:solidFill>
              </a:rPr>
              <a:t>подберет нужный </a:t>
            </a:r>
            <a:r>
              <a:rPr lang="ru-RU" sz="1600" dirty="0" smtClean="0">
                <a:solidFill>
                  <a:srgbClr val="C00000"/>
                </a:solidFill>
              </a:rPr>
              <a:t>шаблон документа </a:t>
            </a:r>
            <a:r>
              <a:rPr lang="ru-RU" sz="1600" dirty="0" smtClean="0"/>
              <a:t>под </a:t>
            </a:r>
            <a:r>
              <a:rPr lang="ru-RU" sz="1600" dirty="0"/>
              <a:t>клиента (физическое, юридическое лицо, ИП)</a:t>
            </a:r>
            <a:endParaRPr lang="ru-RU" sz="1600" dirty="0"/>
          </a:p>
          <a:p>
            <a:pPr algn="ctr"/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187624" y="123478"/>
            <a:ext cx="7956375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 учет товаров и услуг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2"/>
          <a:stretch>
            <a:fillRect/>
          </a:stretch>
        </p:blipFill>
        <p:spPr>
          <a:xfrm>
            <a:off x="305548" y="1062735"/>
            <a:ext cx="5184576" cy="39415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247"/>
            <a:ext cx="3456384" cy="21770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832183" y="3712968"/>
            <a:ext cx="2340217" cy="1019022"/>
          </a:xfrm>
          <a:prstGeom prst="wedgeRoundRectCallout">
            <a:avLst>
              <a:gd name="adj1" fmla="val -21233"/>
              <a:gd name="adj2" fmla="val -899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Автоматически заполнит </a:t>
            </a:r>
            <a:r>
              <a:rPr lang="ru-RU" sz="1600" dirty="0" smtClean="0"/>
              <a:t>смету, спецификацию и т.д.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787807" y="2067694"/>
            <a:ext cx="756008" cy="32844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7533"/>
            <a:ext cx="5971765" cy="4187553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 bwMode="auto">
          <a:xfrm>
            <a:off x="1187624" y="0"/>
            <a:ext cx="7956375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Согласует документ с вашими коллегами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43808" y="3003798"/>
            <a:ext cx="2465096" cy="1309091"/>
          </a:xfrm>
          <a:prstGeom prst="wedgeRoundRectCallout">
            <a:avLst>
              <a:gd name="adj1" fmla="val -20664"/>
              <a:gd name="adj2" fmla="val -816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Список согласующих лиц покажет </a:t>
            </a:r>
            <a:r>
              <a:rPr lang="ru-RU" sz="1600" dirty="0" smtClean="0">
                <a:solidFill>
                  <a:srgbClr val="C00000"/>
                </a:solidFill>
              </a:rPr>
              <a:t>кто, когда </a:t>
            </a:r>
            <a:r>
              <a:rPr lang="ru-RU" sz="1600" dirty="0" smtClean="0"/>
              <a:t>согласовал, </a:t>
            </a:r>
            <a:r>
              <a:rPr lang="ru-RU" sz="1600" dirty="0" smtClean="0">
                <a:solidFill>
                  <a:srgbClr val="C00000"/>
                </a:solidFill>
              </a:rPr>
              <a:t>у кого «завис» </a:t>
            </a:r>
            <a:r>
              <a:rPr lang="ru-RU" sz="1600" dirty="0" smtClean="0"/>
              <a:t>документ на согласовании</a:t>
            </a:r>
            <a:endParaRPr lang="ru-RU" sz="16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84168" y="1275606"/>
            <a:ext cx="2939044" cy="468052"/>
          </a:xfrm>
          <a:prstGeom prst="wedgeRoundRectCallout">
            <a:avLst>
              <a:gd name="adj1" fmla="val -71926"/>
              <a:gd name="adj2" fmla="val -2873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</a:rPr>
              <a:t>Показывает  текущий статус </a:t>
            </a:r>
            <a:r>
              <a:rPr lang="ru-RU" sz="1600" dirty="0" smtClean="0">
                <a:solidFill>
                  <a:schemeClr val="tx1"/>
                </a:solidFill>
              </a:rPr>
              <a:t>документа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043608" y="0"/>
            <a:ext cx="828092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Оповестит по электронной почте и в программе</a:t>
            </a:r>
            <a:endParaRPr lang="ru-RU" sz="26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28788"/>
            <a:ext cx="8503956" cy="2335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03798"/>
            <a:ext cx="3002128" cy="20681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547664" y="3507854"/>
            <a:ext cx="2955834" cy="936104"/>
          </a:xfrm>
          <a:prstGeom prst="wedgeRoundRectCallout">
            <a:avLst>
              <a:gd name="adj1" fmla="val 21178"/>
              <a:gd name="adj2" fmla="val -777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400" dirty="0"/>
              <a:t>Программа </a:t>
            </a:r>
            <a:r>
              <a:rPr lang="ru-RU" sz="1400" dirty="0">
                <a:solidFill>
                  <a:srgbClr val="C00000"/>
                </a:solidFill>
              </a:rPr>
              <a:t>сама пришлет вам </a:t>
            </a:r>
            <a:r>
              <a:rPr lang="ru-RU" sz="1400" dirty="0" smtClean="0">
                <a:solidFill>
                  <a:srgbClr val="C00000"/>
                </a:solidFill>
              </a:rPr>
              <a:t>уведомление на </a:t>
            </a:r>
            <a:r>
              <a:rPr lang="en-US" sz="1400" dirty="0" smtClean="0">
                <a:solidFill>
                  <a:srgbClr val="C00000"/>
                </a:solidFill>
              </a:rPr>
              <a:t>email</a:t>
            </a:r>
            <a:r>
              <a:rPr lang="ru-RU" sz="1400" dirty="0" smtClean="0">
                <a:solidFill>
                  <a:srgbClr val="C00000"/>
                </a:solidFill>
              </a:rPr>
              <a:t> или покажет сообщение.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0</TotalTime>
  <Words>5246</Words>
  <Application>WPS Presentation</Application>
  <PresentationFormat>Экран (16:9)</PresentationFormat>
  <Paragraphs>180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Microsoft YaHei</vt:lpstr>
      <vt:lpstr>Arial Unicode MS</vt:lpstr>
      <vt:lpstr>Презентация1</vt:lpstr>
      <vt:lpstr>1C:Договоры Ваш помощник в договорной работе</vt:lpstr>
      <vt:lpstr>PowerPoint 演示文稿</vt:lpstr>
      <vt:lpstr>PowerPoint 演示文稿</vt:lpstr>
      <vt:lpstr>Основные возможности программы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 Дмитрий</dc:creator>
  <cp:lastModifiedBy>dlama</cp:lastModifiedBy>
  <cp:revision>122</cp:revision>
  <dcterms:created xsi:type="dcterms:W3CDTF">2016-01-19T10:15:00Z</dcterms:created>
  <dcterms:modified xsi:type="dcterms:W3CDTF">2024-01-17T10:02:06Z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2BD227E843DF4EADB34B16C1FC172ED2_13</vt:lpwstr>
  </property>
  <property fmtid="{D5CDD505-2E9C-101B-9397-08002B2CF9AE}" pid="3" name="KSOProductBuildVer">
    <vt:lpwstr>1049-12.2.0.13431</vt:lpwstr>
  </property>
</Properties>
</file>