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PT Sans Caption"/>
      <p:regular r:id="rId25"/>
      <p:bold r:id="rId26"/>
    </p:embeddedFont>
    <p:embeddedFont>
      <p:font typeface="Quattrocento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7355">
          <p15:clr>
            <a:srgbClr val="A4A3A4"/>
          </p15:clr>
        </p15:guide>
        <p15:guide id="3" pos="325">
          <p15:clr>
            <a:srgbClr val="A4A3A4"/>
          </p15:clr>
        </p15:guide>
        <p15:guide id="4" orient="horz" pos="232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gSc1sOl54i93/NgGG6sG34ihwK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7355"/>
        <p:guide pos="325"/>
        <p:guide pos="23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TSansCaption-bold.fntdata"/><Relationship Id="rId25" Type="http://schemas.openxmlformats.org/officeDocument/2006/relationships/font" Target="fonts/PTSansCaption-regular.fntdata"/><Relationship Id="rId28" Type="http://schemas.openxmlformats.org/officeDocument/2006/relationships/font" Target="fonts/QuattrocentoSans-bold.fntdata"/><Relationship Id="rId27" Type="http://schemas.openxmlformats.org/officeDocument/2006/relationships/font" Target="fonts/Quattrocento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Quattrocento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Quattrocento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Для того чтобы заменить изображение: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Вариант 1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Нажмите правой кнопкой мыши на рисунок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«Изменить рисунок»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«Из файла»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необходимый файл из папки «Изображения»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Вариант 2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Нажмите правой кнопкой мыши на блок с изображением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«Формат рисунка»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«Заливка»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«Рисунок или текстура»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необходимый рисунок из папки «Изображения»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Нажмите «Вставить»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Вариант 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Копируйте изображение со слайдов ниже через буфер обмена и вставьте на свой слайд</a:t>
            </a:r>
            <a:endParaRPr/>
          </a:p>
        </p:txBody>
      </p:sp>
      <p:sp>
        <p:nvSpPr>
          <p:cNvPr id="144" name="Google Shape;14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3" name="Google Shape;15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2" name="Google Shape;2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Для того чтобы заменить изображение: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Вариант 1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Нажмите правой кнопкой мыши на рисунок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«Изменить рисунок»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«Из файла»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необходимый файл из папки «Изображения»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Вариант 2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Нажмите правой кнопкой мыши на блок с изображением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«Формат рисунка»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«Заливка»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«Рисунок или текстура»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Выберите необходимый рисунок из папки «Изображения»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ru-RU"/>
              <a:t>Нажмите «Вставить»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Вариант 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Копируйте изображение со слайдов ниже через буфер обмена и вставьте на свой слайд</a:t>
            </a:r>
            <a:endParaRPr/>
          </a:p>
        </p:txBody>
      </p:sp>
      <p:sp>
        <p:nvSpPr>
          <p:cNvPr id="289" name="Google Shape;28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Notes view: </a:t>
            </a: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Notes view: </a:t>
            </a: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Notes view: </a:t>
            </a: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0" name="Google Shape;70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838200" y="365126"/>
            <a:ext cx="10515600" cy="714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2400"/>
              <a:buFont typeface="Quattrocento Sans"/>
              <a:buNone/>
              <a:defRPr b="1" sz="2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. Title Only">
  <p:cSld name="1_D. 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type="title"/>
          </p:nvPr>
        </p:nvSpPr>
        <p:spPr>
          <a:xfrm>
            <a:off x="629400" y="151901"/>
            <a:ext cx="10933801" cy="94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png"/><Relationship Id="rId4" Type="http://schemas.openxmlformats.org/officeDocument/2006/relationships/image" Target="../media/image65.png"/><Relationship Id="rId5" Type="http://schemas.openxmlformats.org/officeDocument/2006/relationships/image" Target="../media/image55.png"/><Relationship Id="rId6" Type="http://schemas.openxmlformats.org/officeDocument/2006/relationships/image" Target="../media/image58.png"/><Relationship Id="rId7" Type="http://schemas.openxmlformats.org/officeDocument/2006/relationships/image" Target="../media/image56.png"/><Relationship Id="rId8" Type="http://schemas.openxmlformats.org/officeDocument/2006/relationships/image" Target="../media/image60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9.png"/><Relationship Id="rId10" Type="http://schemas.openxmlformats.org/officeDocument/2006/relationships/image" Target="../media/image69.png"/><Relationship Id="rId13" Type="http://schemas.openxmlformats.org/officeDocument/2006/relationships/image" Target="../media/image68.png"/><Relationship Id="rId1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7.png"/><Relationship Id="rId4" Type="http://schemas.openxmlformats.org/officeDocument/2006/relationships/image" Target="../media/image63.png"/><Relationship Id="rId9" Type="http://schemas.openxmlformats.org/officeDocument/2006/relationships/image" Target="../media/image89.png"/><Relationship Id="rId15" Type="http://schemas.openxmlformats.org/officeDocument/2006/relationships/image" Target="../media/image70.png"/><Relationship Id="rId14" Type="http://schemas.openxmlformats.org/officeDocument/2006/relationships/image" Target="../media/image71.png"/><Relationship Id="rId17" Type="http://schemas.openxmlformats.org/officeDocument/2006/relationships/image" Target="../media/image78.png"/><Relationship Id="rId16" Type="http://schemas.openxmlformats.org/officeDocument/2006/relationships/image" Target="../media/image88.png"/><Relationship Id="rId5" Type="http://schemas.openxmlformats.org/officeDocument/2006/relationships/image" Target="../media/image76.png"/><Relationship Id="rId19" Type="http://schemas.openxmlformats.org/officeDocument/2006/relationships/image" Target="../media/image90.png"/><Relationship Id="rId6" Type="http://schemas.openxmlformats.org/officeDocument/2006/relationships/image" Target="../media/image67.png"/><Relationship Id="rId18" Type="http://schemas.openxmlformats.org/officeDocument/2006/relationships/image" Target="../media/image82.png"/><Relationship Id="rId7" Type="http://schemas.openxmlformats.org/officeDocument/2006/relationships/image" Target="../media/image59.png"/><Relationship Id="rId8" Type="http://schemas.openxmlformats.org/officeDocument/2006/relationships/image" Target="../media/image6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Relationship Id="rId4" Type="http://schemas.openxmlformats.org/officeDocument/2006/relationships/image" Target="../media/image86.png"/><Relationship Id="rId5" Type="http://schemas.openxmlformats.org/officeDocument/2006/relationships/image" Target="../media/image80.png"/><Relationship Id="rId6" Type="http://schemas.openxmlformats.org/officeDocument/2006/relationships/image" Target="../media/image100.png"/><Relationship Id="rId7" Type="http://schemas.openxmlformats.org/officeDocument/2006/relationships/image" Target="../media/image83.png"/><Relationship Id="rId8" Type="http://schemas.openxmlformats.org/officeDocument/2006/relationships/hyperlink" Target="https://markirovka.ru/community/rezhim-proverok-na-kassakh/rezhim-proverok-na-kassakh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97.png"/><Relationship Id="rId9" Type="http://schemas.openxmlformats.org/officeDocument/2006/relationships/image" Target="../media/image95.png"/><Relationship Id="rId5" Type="http://schemas.openxmlformats.org/officeDocument/2006/relationships/image" Target="../media/image92.png"/><Relationship Id="rId6" Type="http://schemas.openxmlformats.org/officeDocument/2006/relationships/image" Target="../media/image96.png"/><Relationship Id="rId7" Type="http://schemas.openxmlformats.org/officeDocument/2006/relationships/image" Target="../media/image85.png"/><Relationship Id="rId8" Type="http://schemas.openxmlformats.org/officeDocument/2006/relationships/image" Target="../media/image9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0.jp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9.png"/><Relationship Id="rId10" Type="http://schemas.openxmlformats.org/officeDocument/2006/relationships/image" Target="../media/image131.png"/><Relationship Id="rId13" Type="http://schemas.openxmlformats.org/officeDocument/2006/relationships/image" Target="../media/image113.png"/><Relationship Id="rId1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3.png"/><Relationship Id="rId4" Type="http://schemas.openxmlformats.org/officeDocument/2006/relationships/image" Target="../media/image93.png"/><Relationship Id="rId9" Type="http://schemas.openxmlformats.org/officeDocument/2006/relationships/image" Target="../media/image112.png"/><Relationship Id="rId15" Type="http://schemas.openxmlformats.org/officeDocument/2006/relationships/image" Target="../media/image122.png"/><Relationship Id="rId14" Type="http://schemas.openxmlformats.org/officeDocument/2006/relationships/image" Target="../media/image108.png"/><Relationship Id="rId17" Type="http://schemas.openxmlformats.org/officeDocument/2006/relationships/image" Target="../media/image120.png"/><Relationship Id="rId16" Type="http://schemas.openxmlformats.org/officeDocument/2006/relationships/image" Target="../media/image117.png"/><Relationship Id="rId5" Type="http://schemas.openxmlformats.org/officeDocument/2006/relationships/image" Target="../media/image102.png"/><Relationship Id="rId6" Type="http://schemas.openxmlformats.org/officeDocument/2006/relationships/image" Target="../media/image91.png"/><Relationship Id="rId18" Type="http://schemas.openxmlformats.org/officeDocument/2006/relationships/image" Target="../media/image110.png"/><Relationship Id="rId7" Type="http://schemas.openxmlformats.org/officeDocument/2006/relationships/image" Target="../media/image118.png"/><Relationship Id="rId8" Type="http://schemas.openxmlformats.org/officeDocument/2006/relationships/image" Target="../media/image106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6.png"/><Relationship Id="rId10" Type="http://schemas.openxmlformats.org/officeDocument/2006/relationships/image" Target="../media/image116.png"/><Relationship Id="rId13" Type="http://schemas.openxmlformats.org/officeDocument/2006/relationships/image" Target="../media/image128.png"/><Relationship Id="rId1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1.png"/><Relationship Id="rId4" Type="http://schemas.openxmlformats.org/officeDocument/2006/relationships/image" Target="../media/image114.png"/><Relationship Id="rId9" Type="http://schemas.openxmlformats.org/officeDocument/2006/relationships/image" Target="../media/image115.png"/><Relationship Id="rId15" Type="http://schemas.openxmlformats.org/officeDocument/2006/relationships/image" Target="../media/image134.png"/><Relationship Id="rId14" Type="http://schemas.openxmlformats.org/officeDocument/2006/relationships/image" Target="../media/image133.png"/><Relationship Id="rId17" Type="http://schemas.openxmlformats.org/officeDocument/2006/relationships/image" Target="../media/image120.png"/><Relationship Id="rId16" Type="http://schemas.openxmlformats.org/officeDocument/2006/relationships/image" Target="../media/image136.png"/><Relationship Id="rId5" Type="http://schemas.openxmlformats.org/officeDocument/2006/relationships/image" Target="../media/image123.png"/><Relationship Id="rId6" Type="http://schemas.openxmlformats.org/officeDocument/2006/relationships/image" Target="../media/image107.png"/><Relationship Id="rId18" Type="http://schemas.openxmlformats.org/officeDocument/2006/relationships/image" Target="../media/image110.png"/><Relationship Id="rId7" Type="http://schemas.openxmlformats.org/officeDocument/2006/relationships/image" Target="../media/image119.png"/><Relationship Id="rId8" Type="http://schemas.openxmlformats.org/officeDocument/2006/relationships/image" Target="../media/image129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://markirovka.ru" TargetMode="External"/><Relationship Id="rId10" Type="http://schemas.openxmlformats.org/officeDocument/2006/relationships/image" Target="../media/image14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2.png"/><Relationship Id="rId4" Type="http://schemas.openxmlformats.org/officeDocument/2006/relationships/image" Target="../media/image147.png"/><Relationship Id="rId9" Type="http://schemas.openxmlformats.org/officeDocument/2006/relationships/image" Target="../media/image146.png"/><Relationship Id="rId5" Type="http://schemas.openxmlformats.org/officeDocument/2006/relationships/image" Target="../media/image142.png"/><Relationship Id="rId6" Type="http://schemas.openxmlformats.org/officeDocument/2006/relationships/image" Target="../media/image149.png"/><Relationship Id="rId7" Type="http://schemas.openxmlformats.org/officeDocument/2006/relationships/image" Target="../media/image141.png"/><Relationship Id="rId8" Type="http://schemas.openxmlformats.org/officeDocument/2006/relationships/image" Target="../media/image150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0.png"/><Relationship Id="rId10" Type="http://schemas.openxmlformats.org/officeDocument/2006/relationships/image" Target="../media/image138.png"/><Relationship Id="rId12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.me/crptbreaking" TargetMode="External"/><Relationship Id="rId4" Type="http://schemas.openxmlformats.org/officeDocument/2006/relationships/hyperlink" Target="https://www.youtube.com/channel/UCkEJSvm2kK7Fc8nznr-oVlQ" TargetMode="External"/><Relationship Id="rId9" Type="http://schemas.openxmlformats.org/officeDocument/2006/relationships/image" Target="../media/image143.png"/><Relationship Id="rId5" Type="http://schemas.openxmlformats.org/officeDocument/2006/relationships/hyperlink" Target="mailto:support@crpt.ru" TargetMode="External"/><Relationship Id="rId6" Type="http://schemas.openxmlformats.org/officeDocument/2006/relationships/hyperlink" Target="https://vk.com/crptec" TargetMode="External"/><Relationship Id="rId7" Type="http://schemas.openxmlformats.org/officeDocument/2006/relationships/image" Target="../media/image151.png"/><Relationship Id="rId8" Type="http://schemas.openxmlformats.org/officeDocument/2006/relationships/image" Target="../media/image1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3.png"/><Relationship Id="rId4" Type="http://schemas.openxmlformats.org/officeDocument/2006/relationships/image" Target="../media/image11.png"/><Relationship Id="rId5" Type="http://schemas.openxmlformats.org/officeDocument/2006/relationships/hyperlink" Target="mailto:support@crpt.r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8" Type="http://schemas.openxmlformats.org/officeDocument/2006/relationships/hyperlink" Target="https://markirovka.ru/knowledge/tovarnye-gruppy/obschie-voprosy-gis/rabota-v-sisteme-markirovki-dlya-uchastnikov-oborota-tovarov-iz-dnr-lnr-zaporozhskoy-i-khersonskoy-o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22.png"/><Relationship Id="rId11" Type="http://schemas.openxmlformats.org/officeDocument/2006/relationships/image" Target="../media/image18.png"/><Relationship Id="rId10" Type="http://schemas.openxmlformats.org/officeDocument/2006/relationships/image" Target="../media/image14.png"/><Relationship Id="rId13" Type="http://schemas.openxmlformats.org/officeDocument/2006/relationships/image" Target="../media/image24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5.png"/><Relationship Id="rId15" Type="http://schemas.openxmlformats.org/officeDocument/2006/relationships/image" Target="../media/image21.png"/><Relationship Id="rId14" Type="http://schemas.openxmlformats.org/officeDocument/2006/relationships/image" Target="../media/image30.png"/><Relationship Id="rId17" Type="http://schemas.openxmlformats.org/officeDocument/2006/relationships/image" Target="../media/image26.png"/><Relationship Id="rId16" Type="http://schemas.openxmlformats.org/officeDocument/2006/relationships/image" Target="../media/image29.png"/><Relationship Id="rId5" Type="http://schemas.openxmlformats.org/officeDocument/2006/relationships/image" Target="../media/image17.png"/><Relationship Id="rId19" Type="http://schemas.openxmlformats.org/officeDocument/2006/relationships/image" Target="../media/image40.png"/><Relationship Id="rId6" Type="http://schemas.openxmlformats.org/officeDocument/2006/relationships/image" Target="../media/image5.png"/><Relationship Id="rId18" Type="http://schemas.openxmlformats.org/officeDocument/2006/relationships/image" Target="../media/image31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3" Type="http://schemas.openxmlformats.org/officeDocument/2006/relationships/image" Target="../media/image42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Relationship Id="rId15" Type="http://schemas.openxmlformats.org/officeDocument/2006/relationships/image" Target="../media/image27.png"/><Relationship Id="rId14" Type="http://schemas.openxmlformats.org/officeDocument/2006/relationships/image" Target="../media/image47.png"/><Relationship Id="rId17" Type="http://schemas.openxmlformats.org/officeDocument/2006/relationships/image" Target="../media/image49.png"/><Relationship Id="rId16" Type="http://schemas.openxmlformats.org/officeDocument/2006/relationships/image" Target="../media/image46.png"/><Relationship Id="rId5" Type="http://schemas.openxmlformats.org/officeDocument/2006/relationships/image" Target="../media/image41.png"/><Relationship Id="rId19" Type="http://schemas.openxmlformats.org/officeDocument/2006/relationships/image" Target="../media/image43.png"/><Relationship Id="rId6" Type="http://schemas.openxmlformats.org/officeDocument/2006/relationships/image" Target="../media/image36.png"/><Relationship Id="rId18" Type="http://schemas.openxmlformats.org/officeDocument/2006/relationships/image" Target="../media/image44.png"/><Relationship Id="rId7" Type="http://schemas.openxmlformats.org/officeDocument/2006/relationships/image" Target="../media/image81.png"/><Relationship Id="rId8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4.png"/><Relationship Id="rId4" Type="http://schemas.openxmlformats.org/officeDocument/2006/relationships/image" Target="../media/image48.png"/><Relationship Id="rId5" Type="http://schemas.openxmlformats.org/officeDocument/2006/relationships/image" Target="../media/image57.jpg"/><Relationship Id="rId6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about:blank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png"/><Relationship Id="rId4" Type="http://schemas.openxmlformats.org/officeDocument/2006/relationships/image" Target="../media/image54.png"/><Relationship Id="rId5" Type="http://schemas.openxmlformats.org/officeDocument/2006/relationships/image" Target="../media/image53.png"/><Relationship Id="rId6" Type="http://schemas.openxmlformats.org/officeDocument/2006/relationships/image" Target="../media/image62.png"/><Relationship Id="rId7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 b="0" l="11997" r="1199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 flipH="1"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63666A"/>
              </a:gs>
              <a:gs pos="27000">
                <a:srgbClr val="63666A"/>
              </a:gs>
              <a:gs pos="64000">
                <a:srgbClr val="63666A">
                  <a:alpha val="20000"/>
                </a:srgbClr>
              </a:gs>
              <a:gs pos="100000">
                <a:srgbClr val="63666A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rgbClr val="59595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707626" y="3236125"/>
            <a:ext cx="5983392" cy="1071796"/>
          </a:xfrm>
          <a:prstGeom prst="rect">
            <a:avLst/>
          </a:prstGeom>
          <a:noFill/>
          <a:ln>
            <a:noFill/>
          </a:ln>
        </p:spPr>
        <p:txBody>
          <a:bodyPr anchorCtr="0" anchor="t" bIns="144000" lIns="0" spcFirstLastPara="1" rIns="0" wrap="square" tIns="1440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Маркировка товаров в новых территориях</a:t>
            </a:r>
            <a:endParaRPr/>
          </a:p>
        </p:txBody>
      </p:sp>
      <p:cxnSp>
        <p:nvCxnSpPr>
          <p:cNvPr id="100" name="Google Shape;100;p1"/>
          <p:cNvCxnSpPr/>
          <p:nvPr/>
        </p:nvCxnSpPr>
        <p:spPr>
          <a:xfrm rot="10800000">
            <a:off x="5707626" y="2603896"/>
            <a:ext cx="5983393" cy="13820"/>
          </a:xfrm>
          <a:prstGeom prst="straightConnector1">
            <a:avLst/>
          </a:prstGeom>
          <a:noFill/>
          <a:ln cap="flat" cmpd="sng" w="41275">
            <a:solidFill>
              <a:srgbClr val="F6F42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" name="Google Shape;10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3471" y="917743"/>
            <a:ext cx="3367545" cy="7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"/>
          <p:cNvCxnSpPr/>
          <p:nvPr/>
        </p:nvCxnSpPr>
        <p:spPr>
          <a:xfrm rot="10800000">
            <a:off x="5707626" y="4565164"/>
            <a:ext cx="5983392" cy="0"/>
          </a:xfrm>
          <a:prstGeom prst="straightConnector1">
            <a:avLst/>
          </a:prstGeom>
          <a:noFill/>
          <a:ln cap="flat" cmpd="sng" w="41275">
            <a:solidFill>
              <a:srgbClr val="F6F42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3" name="Google Shape;103;p1"/>
          <p:cNvSpPr/>
          <p:nvPr/>
        </p:nvSpPr>
        <p:spPr>
          <a:xfrm>
            <a:off x="8450747" y="5388112"/>
            <a:ext cx="34177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Пронин Алексей</a:t>
            </a:r>
            <a:endParaRPr b="1" i="0" sz="14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Руководитель проектов</a:t>
            </a:r>
            <a:endParaRPr b="1" i="0" sz="1400" u="none" cap="none" strike="noStrike">
              <a:solidFill>
                <a:srgbClr val="F6F52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"/>
          <p:cNvSpPr/>
          <p:nvPr/>
        </p:nvSpPr>
        <p:spPr>
          <a:xfrm>
            <a:off x="516000" y="359999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ЭДО, прослеживаемость в опте</a:t>
            </a:r>
            <a:endParaRPr/>
          </a:p>
        </p:txBody>
      </p:sp>
      <p:sp>
        <p:nvSpPr>
          <p:cNvPr id="423" name="Google Shape;423;p10"/>
          <p:cNvSpPr/>
          <p:nvPr/>
        </p:nvSpPr>
        <p:spPr>
          <a:xfrm>
            <a:off x="275139" y="4786941"/>
            <a:ext cx="5400000" cy="15568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84400" lvl="0" marL="284400" marR="0" rtl="0" algn="l"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Quattrocento Sans"/>
              <a:buChar char="•"/>
            </a:pPr>
            <a:r>
              <a:rPr b="1"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ШАГ 1. </a:t>
            </a:r>
            <a:r>
              <a:rPr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Отгрузка товара</a:t>
            </a:r>
            <a:endParaRPr/>
          </a:p>
          <a:p>
            <a:pPr indent="-284400" lvl="0" marL="284400" marR="0" rtl="0" algn="l">
              <a:spcBef>
                <a:spcPts val="100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Quattrocento Sans"/>
              <a:buChar char="•"/>
            </a:pPr>
            <a:r>
              <a:rPr b="1"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ШАГ 2.</a:t>
            </a:r>
            <a:r>
              <a:rPr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Отправка электронной накладной (УПД) контрагенту через ЭДО.</a:t>
            </a:r>
            <a:endParaRPr/>
          </a:p>
          <a:p>
            <a:pPr indent="-284400" lvl="0" marL="284400" marR="0" rtl="0" algn="l">
              <a:spcBef>
                <a:spcPts val="100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Quattrocento Sans"/>
              <a:buChar char="•"/>
            </a:pPr>
            <a:r>
              <a:rPr b="1"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ШАГ 3.</a:t>
            </a:r>
            <a:r>
              <a:rPr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Прием товара Покупателем (Опт, Розница), проверка товара и подписание УПД</a:t>
            </a:r>
            <a:endParaRPr/>
          </a:p>
        </p:txBody>
      </p:sp>
      <p:sp>
        <p:nvSpPr>
          <p:cNvPr id="424" name="Google Shape;424;p10"/>
          <p:cNvSpPr/>
          <p:nvPr/>
        </p:nvSpPr>
        <p:spPr>
          <a:xfrm>
            <a:off x="6276000" y="4786941"/>
            <a:ext cx="5400000" cy="180305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84400" lvl="0" marL="284400" marR="0" rtl="0" algn="l"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Quattrocento Sans"/>
              <a:buChar char="•"/>
            </a:pPr>
            <a:r>
              <a:rPr b="1"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ШАГ 4.</a:t>
            </a:r>
            <a:r>
              <a:rPr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Отправка ответного титула на сторону продавца. </a:t>
            </a:r>
            <a:endParaRPr/>
          </a:p>
          <a:p>
            <a:pPr indent="-284400" lvl="0" marL="284400" marR="0" rtl="0" algn="l">
              <a:spcBef>
                <a:spcPts val="100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Quattrocento Sans"/>
              <a:buChar char="•"/>
            </a:pPr>
            <a:r>
              <a:rPr b="1"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ШАГ 5.</a:t>
            </a:r>
            <a:r>
              <a:rPr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Отправка Оператором ЭДО документа в Честный Знак.</a:t>
            </a:r>
            <a:endParaRPr/>
          </a:p>
          <a:p>
            <a:pPr indent="-284400" lvl="0" marL="284400" marR="0" rtl="0" algn="l">
              <a:spcBef>
                <a:spcPts val="1000"/>
              </a:spcBef>
              <a:spcAft>
                <a:spcPts val="0"/>
              </a:spcAft>
              <a:buClr>
                <a:srgbClr val="63666A"/>
              </a:buClr>
              <a:buSzPts val="1600"/>
              <a:buFont typeface="Quattrocento Sans"/>
              <a:buChar char="•"/>
            </a:pPr>
            <a:r>
              <a:rPr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Процесс завершен</a:t>
            </a:r>
            <a:r>
              <a:rPr lang="ru-RU" sz="16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Коды маркировки перешли на сторону покупателя.</a:t>
            </a:r>
            <a:endParaRPr/>
          </a:p>
        </p:txBody>
      </p:sp>
      <p:sp>
        <p:nvSpPr>
          <p:cNvPr id="425" name="Google Shape;425;p10"/>
          <p:cNvSpPr txBox="1"/>
          <p:nvPr/>
        </p:nvSpPr>
        <p:spPr>
          <a:xfrm>
            <a:off x="614908" y="4200629"/>
            <a:ext cx="14221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Производители,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импортеры</a:t>
            </a:r>
            <a:endParaRPr/>
          </a:p>
        </p:txBody>
      </p:sp>
      <p:pic>
        <p:nvPicPr>
          <p:cNvPr id="426" name="Google Shape;42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000" y="3349596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0"/>
          <p:cNvSpPr txBox="1"/>
          <p:nvPr/>
        </p:nvSpPr>
        <p:spPr>
          <a:xfrm>
            <a:off x="10089399" y="4384296"/>
            <a:ext cx="16032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Розница/Опт</a:t>
            </a:r>
            <a:endParaRPr/>
          </a:p>
        </p:txBody>
      </p:sp>
      <p:pic>
        <p:nvPicPr>
          <p:cNvPr id="428" name="Google Shape;42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15999" y="3728789"/>
            <a:ext cx="900000" cy="70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10"/>
          <p:cNvCxnSpPr/>
          <p:nvPr/>
        </p:nvCxnSpPr>
        <p:spPr>
          <a:xfrm>
            <a:off x="2037092" y="4411142"/>
            <a:ext cx="8173708" cy="6295"/>
          </a:xfrm>
          <a:prstGeom prst="straightConnector1">
            <a:avLst/>
          </a:prstGeom>
          <a:noFill/>
          <a:ln cap="flat" cmpd="sng" w="25400">
            <a:solidFill>
              <a:srgbClr val="7F7F7F"/>
            </a:solidFill>
            <a:prstDash val="dot"/>
            <a:miter lim="800000"/>
            <a:headEnd len="sm" w="sm" type="none"/>
            <a:tailEnd len="lg" w="lg" type="stealth"/>
          </a:ln>
        </p:spPr>
      </p:cxnSp>
      <p:sp>
        <p:nvSpPr>
          <p:cNvPr id="430" name="Google Shape;430;p10"/>
          <p:cNvSpPr txBox="1"/>
          <p:nvPr/>
        </p:nvSpPr>
        <p:spPr>
          <a:xfrm>
            <a:off x="5287713" y="3295325"/>
            <a:ext cx="129394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Оператор ЭДО</a:t>
            </a:r>
            <a:endParaRPr/>
          </a:p>
        </p:txBody>
      </p:sp>
      <p:pic>
        <p:nvPicPr>
          <p:cNvPr id="431" name="Google Shape;43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7503" y="2220132"/>
            <a:ext cx="1216994" cy="1080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10"/>
          <p:cNvGrpSpPr/>
          <p:nvPr/>
        </p:nvGrpSpPr>
        <p:grpSpPr>
          <a:xfrm>
            <a:off x="516001" y="1313216"/>
            <a:ext cx="2553761" cy="641690"/>
            <a:chOff x="516001" y="1577376"/>
            <a:chExt cx="2553761" cy="641690"/>
          </a:xfrm>
        </p:grpSpPr>
        <p:sp>
          <p:nvSpPr>
            <p:cNvPr id="433" name="Google Shape;433;p10"/>
            <p:cNvSpPr/>
            <p:nvPr/>
          </p:nvSpPr>
          <p:spPr>
            <a:xfrm>
              <a:off x="516001" y="1577376"/>
              <a:ext cx="2553761" cy="641690"/>
            </a:xfrm>
            <a:prstGeom prst="roundRect">
              <a:avLst>
                <a:gd fmla="val 16667" name="adj"/>
              </a:avLst>
            </a:prstGeom>
            <a:solidFill>
              <a:srgbClr val="F6F52E"/>
            </a:solidFill>
            <a:ln>
              <a:noFill/>
            </a:ln>
          </p:spPr>
          <p:txBody>
            <a:bodyPr anchorCtr="0" anchor="ctr" bIns="45700" lIns="720000" spcFirstLastPara="1" rIns="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СИСТЕМА МАРКИРОВКИ</a:t>
              </a:r>
              <a:endParaRPr/>
            </a:p>
          </p:txBody>
        </p:sp>
        <p:pic>
          <p:nvPicPr>
            <p:cNvPr id="434" name="Google Shape;434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61460" y="1711539"/>
              <a:ext cx="373363" cy="37336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35" name="Google Shape;435;p10"/>
          <p:cNvCxnSpPr>
            <a:stCxn id="426" idx="0"/>
          </p:cNvCxnSpPr>
          <p:nvPr/>
        </p:nvCxnSpPr>
        <p:spPr>
          <a:xfrm rot="-5400000">
            <a:off x="3002850" y="1442046"/>
            <a:ext cx="230700" cy="3584400"/>
          </a:xfrm>
          <a:prstGeom prst="bentConnector2">
            <a:avLst/>
          </a:prstGeom>
          <a:noFill/>
          <a:ln cap="flat" cmpd="sng" w="25400">
            <a:solidFill>
              <a:srgbClr val="7F7F7F"/>
            </a:solidFill>
            <a:prstDash val="dot"/>
            <a:miter lim="800000"/>
            <a:headEnd len="sm" w="sm" type="none"/>
            <a:tailEnd len="lg" w="lg" type="stealth"/>
          </a:ln>
        </p:spPr>
      </p:cxnSp>
      <p:cxnSp>
        <p:nvCxnSpPr>
          <p:cNvPr id="436" name="Google Shape;436;p10"/>
          <p:cNvCxnSpPr/>
          <p:nvPr/>
        </p:nvCxnSpPr>
        <p:spPr>
          <a:xfrm>
            <a:off x="7287106" y="3106400"/>
            <a:ext cx="3433800" cy="622500"/>
          </a:xfrm>
          <a:prstGeom prst="bentConnector3">
            <a:avLst>
              <a:gd fmla="val 100003" name="adj1"/>
            </a:avLst>
          </a:prstGeom>
          <a:noFill/>
          <a:ln cap="flat" cmpd="sng" w="25400">
            <a:solidFill>
              <a:srgbClr val="7F7F7F"/>
            </a:solidFill>
            <a:prstDash val="dot"/>
            <a:miter lim="800000"/>
            <a:headEnd len="sm" w="sm" type="none"/>
            <a:tailEnd len="lg" w="lg" type="stealth"/>
          </a:ln>
        </p:spPr>
      </p:cxnSp>
      <p:pic>
        <p:nvPicPr>
          <p:cNvPr descr="Icon&#10;&#10;Description automatically generated" id="437" name="Google Shape;43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12770" y="3922372"/>
            <a:ext cx="900002" cy="9000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cxnSp>
        <p:nvCxnSpPr>
          <p:cNvPr id="438" name="Google Shape;438;p10"/>
          <p:cNvCxnSpPr>
            <a:stCxn id="439" idx="3"/>
            <a:endCxn id="433" idx="3"/>
          </p:cNvCxnSpPr>
          <p:nvPr/>
        </p:nvCxnSpPr>
        <p:spPr>
          <a:xfrm flipH="1" rot="5400000">
            <a:off x="4449903" y="254058"/>
            <a:ext cx="428400" cy="3188400"/>
          </a:xfrm>
          <a:prstGeom prst="bentConnector2">
            <a:avLst/>
          </a:prstGeom>
          <a:noFill/>
          <a:ln cap="flat" cmpd="sng" w="25400">
            <a:solidFill>
              <a:srgbClr val="7F7F7F"/>
            </a:solidFill>
            <a:prstDash val="dot"/>
            <a:miter lim="800000"/>
            <a:headEnd len="sm" w="sm" type="none"/>
            <a:tailEnd len="lg" w="lg" type="stealth"/>
          </a:ln>
        </p:spPr>
      </p:cxnSp>
      <p:sp>
        <p:nvSpPr>
          <p:cNvPr id="439" name="Google Shape;439;p10"/>
          <p:cNvSpPr/>
          <p:nvPr/>
        </p:nvSpPr>
        <p:spPr>
          <a:xfrm rot="728354">
            <a:off x="4923785" y="1929401"/>
            <a:ext cx="2299603" cy="1983630"/>
          </a:xfrm>
          <a:prstGeom prst="cloud">
            <a:avLst/>
          </a:prstGeom>
          <a:noFill/>
          <a:ln cap="flat" cmpd="sng" w="25400">
            <a:solidFill>
              <a:srgbClr val="5B6166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0" name="Google Shape;440;p10"/>
          <p:cNvGrpSpPr/>
          <p:nvPr/>
        </p:nvGrpSpPr>
        <p:grpSpPr>
          <a:xfrm>
            <a:off x="3139916" y="2625824"/>
            <a:ext cx="617220" cy="952500"/>
            <a:chOff x="3231791" y="2512200"/>
            <a:chExt cx="617220" cy="952500"/>
          </a:xfrm>
        </p:grpSpPr>
        <p:pic>
          <p:nvPicPr>
            <p:cNvPr descr="Graphical user interface&#10;&#10;Description automatically generated with medium confidence" id="441" name="Google Shape;441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1791" y="2512200"/>
              <a:ext cx="617220" cy="95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10"/>
            <p:cNvSpPr/>
            <p:nvPr/>
          </p:nvSpPr>
          <p:spPr>
            <a:xfrm>
              <a:off x="3403609" y="3203598"/>
              <a:ext cx="261092" cy="247184"/>
            </a:xfrm>
            <a:prstGeom prst="roundRect">
              <a:avLst>
                <a:gd fmla="val 16667" name="adj"/>
              </a:avLst>
            </a:prstGeom>
            <a:solidFill>
              <a:srgbClr val="F6F42E"/>
            </a:solidFill>
            <a:ln cap="flat" cmpd="sng" w="12700">
              <a:solidFill>
                <a:srgbClr val="5B61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B6166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cxnSp>
        <p:nvCxnSpPr>
          <p:cNvPr id="443" name="Google Shape;443;p10"/>
          <p:cNvCxnSpPr>
            <a:stCxn id="428" idx="0"/>
          </p:cNvCxnSpPr>
          <p:nvPr/>
        </p:nvCxnSpPr>
        <p:spPr>
          <a:xfrm flipH="1" rot="5400000">
            <a:off x="8451299" y="1314089"/>
            <a:ext cx="1245000" cy="3584400"/>
          </a:xfrm>
          <a:prstGeom prst="bentConnector2">
            <a:avLst/>
          </a:prstGeom>
          <a:noFill/>
          <a:ln cap="flat" cmpd="sng" w="25400">
            <a:solidFill>
              <a:srgbClr val="7F7F7F"/>
            </a:solidFill>
            <a:prstDash val="dot"/>
            <a:miter lim="800000"/>
            <a:headEnd len="sm" w="sm" type="none"/>
            <a:tailEnd len="lg" w="lg" type="stealth"/>
          </a:ln>
        </p:spPr>
      </p:cxnSp>
      <p:grpSp>
        <p:nvGrpSpPr>
          <p:cNvPr id="444" name="Google Shape;444;p10"/>
          <p:cNvGrpSpPr/>
          <p:nvPr/>
        </p:nvGrpSpPr>
        <p:grpSpPr>
          <a:xfrm>
            <a:off x="8905306" y="2647918"/>
            <a:ext cx="617220" cy="952500"/>
            <a:chOff x="3231791" y="2512200"/>
            <a:chExt cx="617220" cy="952500"/>
          </a:xfrm>
        </p:grpSpPr>
        <p:pic>
          <p:nvPicPr>
            <p:cNvPr descr="Graphical user interface&#10;&#10;Description automatically generated with medium confidence" id="445" name="Google Shape;445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1791" y="2512200"/>
              <a:ext cx="617220" cy="95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10"/>
            <p:cNvSpPr/>
            <p:nvPr/>
          </p:nvSpPr>
          <p:spPr>
            <a:xfrm>
              <a:off x="3403609" y="3203598"/>
              <a:ext cx="261092" cy="247184"/>
            </a:xfrm>
            <a:prstGeom prst="roundRect">
              <a:avLst>
                <a:gd fmla="val 16667" name="adj"/>
              </a:avLst>
            </a:prstGeom>
            <a:solidFill>
              <a:srgbClr val="F6F42E"/>
            </a:solidFill>
            <a:ln cap="flat" cmpd="sng" w="12700">
              <a:solidFill>
                <a:srgbClr val="5B61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B6166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grpSp>
        <p:nvGrpSpPr>
          <p:cNvPr id="447" name="Google Shape;447;p10"/>
          <p:cNvGrpSpPr/>
          <p:nvPr/>
        </p:nvGrpSpPr>
        <p:grpSpPr>
          <a:xfrm>
            <a:off x="7665399" y="1991241"/>
            <a:ext cx="617220" cy="952500"/>
            <a:chOff x="3231791" y="2512200"/>
            <a:chExt cx="617220" cy="952500"/>
          </a:xfrm>
        </p:grpSpPr>
        <p:pic>
          <p:nvPicPr>
            <p:cNvPr descr="Graphical user interface&#10;&#10;Description automatically generated with medium confidence" id="448" name="Google Shape;448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1791" y="2512200"/>
              <a:ext cx="617220" cy="95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10"/>
            <p:cNvSpPr/>
            <p:nvPr/>
          </p:nvSpPr>
          <p:spPr>
            <a:xfrm>
              <a:off x="3403609" y="3203598"/>
              <a:ext cx="261092" cy="247184"/>
            </a:xfrm>
            <a:prstGeom prst="roundRect">
              <a:avLst>
                <a:gd fmla="val 16667" name="adj"/>
              </a:avLst>
            </a:prstGeom>
            <a:solidFill>
              <a:srgbClr val="F6F42E"/>
            </a:solidFill>
            <a:ln cap="flat" cmpd="sng" w="12700">
              <a:solidFill>
                <a:srgbClr val="5B61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B6166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  <p:grpSp>
        <p:nvGrpSpPr>
          <p:cNvPr id="450" name="Google Shape;450;p10"/>
          <p:cNvGrpSpPr/>
          <p:nvPr/>
        </p:nvGrpSpPr>
        <p:grpSpPr>
          <a:xfrm>
            <a:off x="4224236" y="1111649"/>
            <a:ext cx="617220" cy="952500"/>
            <a:chOff x="3231791" y="2512200"/>
            <a:chExt cx="617220" cy="952500"/>
          </a:xfrm>
        </p:grpSpPr>
        <p:pic>
          <p:nvPicPr>
            <p:cNvPr descr="Graphical user interface&#10;&#10;Description automatically generated with medium confidence" id="451" name="Google Shape;451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1791" y="2512200"/>
              <a:ext cx="617220" cy="95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10"/>
            <p:cNvSpPr/>
            <p:nvPr/>
          </p:nvSpPr>
          <p:spPr>
            <a:xfrm>
              <a:off x="3403609" y="3203598"/>
              <a:ext cx="261092" cy="247184"/>
            </a:xfrm>
            <a:prstGeom prst="roundRect">
              <a:avLst>
                <a:gd fmla="val 16667" name="adj"/>
              </a:avLst>
            </a:prstGeom>
            <a:solidFill>
              <a:srgbClr val="F6F42E"/>
            </a:solidFill>
            <a:ln cap="flat" cmpd="sng" w="12700">
              <a:solidFill>
                <a:srgbClr val="5B61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B6166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</p:grpSp>
      <p:sp>
        <p:nvSpPr>
          <p:cNvPr id="453" name="Google Shape;453;p10"/>
          <p:cNvSpPr/>
          <p:nvPr/>
        </p:nvSpPr>
        <p:spPr>
          <a:xfrm>
            <a:off x="10760495" y="4170253"/>
            <a:ext cx="261092" cy="247184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 cap="flat" cmpd="sng" w="12700">
            <a:solidFill>
              <a:srgbClr val="5B61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B616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454" name="Google Shape;454;p10"/>
          <p:cNvSpPr/>
          <p:nvPr/>
        </p:nvSpPr>
        <p:spPr>
          <a:xfrm>
            <a:off x="2037092" y="4287549"/>
            <a:ext cx="261092" cy="247184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 cap="flat" cmpd="sng" w="12700">
            <a:solidFill>
              <a:srgbClr val="5B61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B616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"/>
          <p:cNvSpPr/>
          <p:nvPr/>
        </p:nvSpPr>
        <p:spPr>
          <a:xfrm>
            <a:off x="516000" y="372292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Партнеры – операторы ЭДО интегрированные с ГИС МТ</a:t>
            </a:r>
            <a:endParaRPr b="1" sz="24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0" name="Google Shape;460;p11"/>
          <p:cNvSpPr txBox="1"/>
          <p:nvPr/>
        </p:nvSpPr>
        <p:spPr>
          <a:xfrm>
            <a:off x="838201" y="1085126"/>
            <a:ext cx="5059675" cy="49920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Тензор</a:t>
            </a:r>
            <a:endParaRPr/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Калуга Астрал</a:t>
            </a:r>
            <a:endParaRPr/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СберКорус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Платформа ЭДО</a:t>
            </a:r>
            <a:endParaRPr/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ПС СТ</a:t>
            </a:r>
            <a:endParaRPr/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Сислинк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Инфотекс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БИФИТ ЭДО</a:t>
            </a:r>
            <a:endParaRPr/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Русь-Телеком</a:t>
            </a:r>
            <a:endParaRPr/>
          </a:p>
        </p:txBody>
      </p:sp>
      <p:sp>
        <p:nvSpPr>
          <p:cNvPr id="461" name="Google Shape;461;p11"/>
          <p:cNvSpPr txBox="1"/>
          <p:nvPr/>
        </p:nvSpPr>
        <p:spPr>
          <a:xfrm>
            <a:off x="8113401" y="974648"/>
            <a:ext cx="3240398" cy="5213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СКБ Контур</a:t>
            </a:r>
            <a:b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Такском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ЭДО Лайт</a:t>
            </a:r>
            <a:endParaRPr/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Э-КОМ</a:t>
            </a:r>
            <a:endParaRPr/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Эдисофт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ФораПром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Сервионика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Такснет</a:t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r">
              <a:lnSpc>
                <a:spcPct val="2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Партнёры" id="462" name="Google Shape;4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5457" y="4565765"/>
            <a:ext cx="11430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63" name="Google Shape;46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000" y="1627166"/>
            <a:ext cx="1495932" cy="617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64" name="Google Shape;46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4146" y="2471365"/>
            <a:ext cx="1924801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65" name="Google Shape;46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9079" y="3474264"/>
            <a:ext cx="1060084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66" name="Google Shape;46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9097" y="5473129"/>
            <a:ext cx="975931" cy="706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67" name="Google Shape;467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20586" y="3945390"/>
            <a:ext cx="15240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68" name="Google Shape;468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79103" y="1242786"/>
            <a:ext cx="971550" cy="330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69" name="Google Shape;469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24581" y="1533393"/>
            <a:ext cx="1066357" cy="1074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70" name="Google Shape;470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730957" y="5363033"/>
            <a:ext cx="1169408" cy="254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71" name="Google Shape;471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661590" y="1376394"/>
            <a:ext cx="1456644" cy="260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72" name="Google Shape;472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30957" y="3965186"/>
            <a:ext cx="1059942" cy="44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07062" y="2960765"/>
            <a:ext cx="1261112" cy="46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673402" y="3314645"/>
            <a:ext cx="1196444" cy="4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225007" y="2455048"/>
            <a:ext cx="1508593" cy="393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ртнёры" id="476" name="Google Shape;476;p11"/>
          <p:cNvPicPr preferRelativeResize="0"/>
          <p:nvPr/>
        </p:nvPicPr>
        <p:blipFill rotWithShape="1">
          <a:blip r:embed="rId17">
            <a:alphaModFix/>
          </a:blip>
          <a:srcRect b="27038" l="0" r="0" t="31696"/>
          <a:stretch/>
        </p:blipFill>
        <p:spPr>
          <a:xfrm>
            <a:off x="7036642" y="2883624"/>
            <a:ext cx="1508592" cy="622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ервионика" id="477" name="Google Shape;477;p1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224557" y="4394496"/>
            <a:ext cx="1436644" cy="550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478" name="Google Shape;478;p1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164882" y="5113198"/>
            <a:ext cx="1437417" cy="30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2"/>
          <p:cNvSpPr/>
          <p:nvPr/>
        </p:nvSpPr>
        <p:spPr>
          <a:xfrm>
            <a:off x="516000" y="375239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Выбытие продукции на кассе</a:t>
            </a:r>
            <a:endParaRPr b="1" sz="2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84" name="Google Shape;48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7870" y="2926079"/>
            <a:ext cx="1287360" cy="1287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85" name="Google Shape;48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4470" y="2926079"/>
            <a:ext cx="1440000" cy="128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3710" y="2926079"/>
            <a:ext cx="1287360" cy="128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0445" y="4054091"/>
            <a:ext cx="1287360" cy="128736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2"/>
          <p:cNvSpPr txBox="1"/>
          <p:nvPr/>
        </p:nvSpPr>
        <p:spPr>
          <a:xfrm>
            <a:off x="1044381" y="4402183"/>
            <a:ext cx="9060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КАССИР</a:t>
            </a:r>
            <a:endParaRPr b="1" sz="1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9" name="Google Shape;489;p12"/>
          <p:cNvSpPr txBox="1"/>
          <p:nvPr/>
        </p:nvSpPr>
        <p:spPr>
          <a:xfrm>
            <a:off x="3702219" y="4402183"/>
            <a:ext cx="5245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ККТ</a:t>
            </a:r>
            <a:endParaRPr b="1" sz="1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0" name="Google Shape;490;p12"/>
          <p:cNvSpPr txBox="1"/>
          <p:nvPr/>
        </p:nvSpPr>
        <p:spPr>
          <a:xfrm>
            <a:off x="6220607" y="4402183"/>
            <a:ext cx="6110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ОФД</a:t>
            </a:r>
            <a:endParaRPr b="1" sz="1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1" name="Google Shape;491;p12"/>
          <p:cNvSpPr txBox="1"/>
          <p:nvPr/>
        </p:nvSpPr>
        <p:spPr>
          <a:xfrm>
            <a:off x="10655163" y="5530195"/>
            <a:ext cx="85792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ГИС МТ</a:t>
            </a:r>
            <a:endParaRPr b="1" sz="1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2" name="Google Shape;492;p12"/>
          <p:cNvSpPr txBox="1"/>
          <p:nvPr/>
        </p:nvSpPr>
        <p:spPr>
          <a:xfrm>
            <a:off x="2150423" y="2432556"/>
            <a:ext cx="108000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Добавление товара в кассовый чек</a:t>
            </a:r>
            <a:endParaRPr/>
          </a:p>
        </p:txBody>
      </p:sp>
      <p:cxnSp>
        <p:nvCxnSpPr>
          <p:cNvPr id="493" name="Google Shape;493;p12"/>
          <p:cNvCxnSpPr/>
          <p:nvPr/>
        </p:nvCxnSpPr>
        <p:spPr>
          <a:xfrm rot="10800000">
            <a:off x="2097926" y="3458837"/>
            <a:ext cx="1118450" cy="0"/>
          </a:xfrm>
          <a:prstGeom prst="straightConnector1">
            <a:avLst/>
          </a:prstGeom>
          <a:noFill/>
          <a:ln cap="flat" cmpd="sng" w="19050">
            <a:solidFill>
              <a:srgbClr val="6D6E71"/>
            </a:solidFill>
            <a:prstDash val="solid"/>
            <a:miter lim="800000"/>
            <a:headEnd len="lg" w="lg" type="triangle"/>
            <a:tailEnd len="sm" w="sm" type="none"/>
          </a:ln>
        </p:spPr>
      </p:cxnSp>
      <p:sp>
        <p:nvSpPr>
          <p:cNvPr id="494" name="Google Shape;494;p12"/>
          <p:cNvSpPr txBox="1"/>
          <p:nvPr/>
        </p:nvSpPr>
        <p:spPr>
          <a:xfrm>
            <a:off x="4747076" y="2593767"/>
            <a:ext cx="114447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Уведомление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 реализации</a:t>
            </a:r>
            <a:endParaRPr/>
          </a:p>
        </p:txBody>
      </p:sp>
      <p:cxnSp>
        <p:nvCxnSpPr>
          <p:cNvPr id="495" name="Google Shape;495;p12"/>
          <p:cNvCxnSpPr/>
          <p:nvPr/>
        </p:nvCxnSpPr>
        <p:spPr>
          <a:xfrm rot="10800000">
            <a:off x="4687689" y="3458837"/>
            <a:ext cx="1118450" cy="0"/>
          </a:xfrm>
          <a:prstGeom prst="straightConnector1">
            <a:avLst/>
          </a:prstGeom>
          <a:noFill/>
          <a:ln cap="flat" cmpd="sng" w="19050">
            <a:solidFill>
              <a:srgbClr val="6D6E71"/>
            </a:solidFill>
            <a:prstDash val="solid"/>
            <a:miter lim="800000"/>
            <a:headEnd len="lg" w="lg" type="triangle"/>
            <a:tailEnd len="sm" w="sm" type="none"/>
          </a:ln>
        </p:spPr>
      </p:cxnSp>
      <p:sp>
        <p:nvSpPr>
          <p:cNvPr id="496" name="Google Shape;496;p12"/>
          <p:cNvSpPr txBox="1"/>
          <p:nvPr/>
        </p:nvSpPr>
        <p:spPr>
          <a:xfrm>
            <a:off x="9140179" y="4110288"/>
            <a:ext cx="121345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Уведомление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 реализации</a:t>
            </a:r>
            <a:endParaRPr/>
          </a:p>
        </p:txBody>
      </p:sp>
      <p:sp>
        <p:nvSpPr>
          <p:cNvPr id="497" name="Google Shape;497;p12"/>
          <p:cNvSpPr txBox="1"/>
          <p:nvPr/>
        </p:nvSpPr>
        <p:spPr>
          <a:xfrm>
            <a:off x="2117150" y="3771126"/>
            <a:ext cx="12076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Информи-рование о неотправленных уведомлениях</a:t>
            </a:r>
            <a:endParaRPr/>
          </a:p>
        </p:txBody>
      </p:sp>
      <p:cxnSp>
        <p:nvCxnSpPr>
          <p:cNvPr id="498" name="Google Shape;498;p12"/>
          <p:cNvCxnSpPr/>
          <p:nvPr/>
        </p:nvCxnSpPr>
        <p:spPr>
          <a:xfrm rot="10800000">
            <a:off x="2097926" y="3680681"/>
            <a:ext cx="1118450" cy="0"/>
          </a:xfrm>
          <a:prstGeom prst="straightConnector1">
            <a:avLst/>
          </a:prstGeom>
          <a:noFill/>
          <a:ln cap="flat" cmpd="sng" w="19050">
            <a:solidFill>
              <a:srgbClr val="6D6E71"/>
            </a:solidFill>
            <a:prstDash val="solid"/>
            <a:miter lim="800000"/>
            <a:headEnd len="sm" w="sm" type="none"/>
            <a:tailEnd len="lg" w="lg" type="triangle"/>
          </a:ln>
        </p:spPr>
      </p:cxnSp>
      <p:sp>
        <p:nvSpPr>
          <p:cNvPr id="499" name="Google Shape;499;p12"/>
          <p:cNvSpPr txBox="1"/>
          <p:nvPr/>
        </p:nvSpPr>
        <p:spPr>
          <a:xfrm>
            <a:off x="4706913" y="3777092"/>
            <a:ext cx="118463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Квитанция на уведомление</a:t>
            </a:r>
            <a:endParaRPr/>
          </a:p>
        </p:txBody>
      </p:sp>
      <p:cxnSp>
        <p:nvCxnSpPr>
          <p:cNvPr id="500" name="Google Shape;500;p12"/>
          <p:cNvCxnSpPr/>
          <p:nvPr/>
        </p:nvCxnSpPr>
        <p:spPr>
          <a:xfrm rot="10800000">
            <a:off x="4687689" y="3680681"/>
            <a:ext cx="1118450" cy="0"/>
          </a:xfrm>
          <a:prstGeom prst="straightConnector1">
            <a:avLst/>
          </a:prstGeom>
          <a:noFill/>
          <a:ln cap="flat" cmpd="sng" w="19050">
            <a:solidFill>
              <a:srgbClr val="6D6E71"/>
            </a:solidFill>
            <a:prstDash val="solid"/>
            <a:miter lim="800000"/>
            <a:headEnd len="sm" w="sm" type="none"/>
            <a:tailEnd len="lg" w="lg" type="triangle"/>
          </a:ln>
        </p:spPr>
      </p:cxnSp>
      <p:sp>
        <p:nvSpPr>
          <p:cNvPr id="501" name="Google Shape;501;p12"/>
          <p:cNvSpPr txBox="1"/>
          <p:nvPr/>
        </p:nvSpPr>
        <p:spPr>
          <a:xfrm>
            <a:off x="9140180" y="5066702"/>
            <a:ext cx="121345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Квитанция на уведомление</a:t>
            </a:r>
            <a:endParaRPr/>
          </a:p>
        </p:txBody>
      </p:sp>
      <p:pic>
        <p:nvPicPr>
          <p:cNvPr id="502" name="Google Shape;50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66846" y="1592701"/>
            <a:ext cx="1234558" cy="128736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2"/>
          <p:cNvSpPr txBox="1"/>
          <p:nvPr/>
        </p:nvSpPr>
        <p:spPr>
          <a:xfrm>
            <a:off x="10791417" y="3068805"/>
            <a:ext cx="5854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ФНС</a:t>
            </a:r>
            <a:endParaRPr b="1" sz="1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04" name="Google Shape;504;p12"/>
          <p:cNvCxnSpPr>
            <a:endCxn id="502" idx="1"/>
          </p:cNvCxnSpPr>
          <p:nvPr/>
        </p:nvCxnSpPr>
        <p:spPr>
          <a:xfrm flipH="1" rot="10800000">
            <a:off x="7075346" y="2236381"/>
            <a:ext cx="3391500" cy="1145700"/>
          </a:xfrm>
          <a:prstGeom prst="bentConnector3">
            <a:avLst>
              <a:gd fmla="val 56161" name="adj1"/>
            </a:avLst>
          </a:prstGeom>
          <a:noFill/>
          <a:ln cap="flat" cmpd="sng" w="19050">
            <a:solidFill>
              <a:srgbClr val="6D6E71"/>
            </a:solidFill>
            <a:prstDash val="solid"/>
            <a:miter lim="800000"/>
            <a:headEnd len="sm" w="sm" type="none"/>
            <a:tailEnd len="lg" w="lg" type="triangle"/>
          </a:ln>
        </p:spPr>
      </p:cxnSp>
      <p:cxnSp>
        <p:nvCxnSpPr>
          <p:cNvPr id="505" name="Google Shape;505;p12"/>
          <p:cNvCxnSpPr/>
          <p:nvPr/>
        </p:nvCxnSpPr>
        <p:spPr>
          <a:xfrm>
            <a:off x="7075230" y="3804891"/>
            <a:ext cx="3365100" cy="11280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6D6E71"/>
            </a:solidFill>
            <a:prstDash val="solid"/>
            <a:miter lim="800000"/>
            <a:headEnd len="lg" w="lg" type="triangle"/>
            <a:tailEnd len="sm" w="sm" type="none"/>
          </a:ln>
        </p:spPr>
      </p:cxnSp>
      <p:cxnSp>
        <p:nvCxnSpPr>
          <p:cNvPr id="506" name="Google Shape;506;p12"/>
          <p:cNvCxnSpPr/>
          <p:nvPr/>
        </p:nvCxnSpPr>
        <p:spPr>
          <a:xfrm>
            <a:off x="7075230" y="3569759"/>
            <a:ext cx="3365100" cy="1128000"/>
          </a:xfrm>
          <a:prstGeom prst="bentConnector3">
            <a:avLst>
              <a:gd fmla="val 56989" name="adj1"/>
            </a:avLst>
          </a:prstGeom>
          <a:noFill/>
          <a:ln cap="flat" cmpd="sng" w="19050">
            <a:solidFill>
              <a:srgbClr val="6D6E71"/>
            </a:solidFill>
            <a:prstDash val="solid"/>
            <a:miter lim="800000"/>
            <a:headEnd len="sm" w="sm" type="none"/>
            <a:tailEnd len="lg" w="lg" type="triangle"/>
          </a:ln>
        </p:spPr>
      </p:cxnSp>
      <p:sp>
        <p:nvSpPr>
          <p:cNvPr id="507" name="Google Shape;507;p12"/>
          <p:cNvSpPr txBox="1"/>
          <p:nvPr/>
        </p:nvSpPr>
        <p:spPr>
          <a:xfrm>
            <a:off x="9119077" y="2612680"/>
            <a:ext cx="123455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1400"/>
              <a:buFont typeface="Arial"/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Электронный чек</a:t>
            </a:r>
            <a:endParaRPr sz="7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8" name="Google Shape;508;p12"/>
          <p:cNvSpPr txBox="1"/>
          <p:nvPr/>
        </p:nvSpPr>
        <p:spPr>
          <a:xfrm>
            <a:off x="1723703" y="5846804"/>
            <a:ext cx="717722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lang="ru-RU" sz="1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+ Проверка добавляемых в чек кодов по разрешительному режиму (ППР 1944), подробнее:</a:t>
            </a:r>
            <a:endParaRPr/>
          </a:p>
        </p:txBody>
      </p:sp>
      <p:sp>
        <p:nvSpPr>
          <p:cNvPr id="509" name="Google Shape;509;p12"/>
          <p:cNvSpPr txBox="1"/>
          <p:nvPr/>
        </p:nvSpPr>
        <p:spPr>
          <a:xfrm>
            <a:off x="1430940" y="6226824"/>
            <a:ext cx="93301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https://markirovka.ru/community/rezhim-proverok-na-kassakh/rezhim-proverok-na-kassakh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" name="Google Shape;514;p13"/>
          <p:cNvCxnSpPr>
            <a:stCxn id="515" idx="6"/>
            <a:endCxn id="516" idx="6"/>
          </p:cNvCxnSpPr>
          <p:nvPr/>
        </p:nvCxnSpPr>
        <p:spPr>
          <a:xfrm>
            <a:off x="2422535" y="2729002"/>
            <a:ext cx="7620600" cy="0"/>
          </a:xfrm>
          <a:prstGeom prst="straightConnector1">
            <a:avLst/>
          </a:prstGeom>
          <a:noFill/>
          <a:ln cap="flat" cmpd="sng" w="25400">
            <a:solidFill>
              <a:srgbClr val="6D6E7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15" name="Google Shape;515;p13"/>
          <p:cNvSpPr/>
          <p:nvPr/>
        </p:nvSpPr>
        <p:spPr>
          <a:xfrm>
            <a:off x="2067552" y="2551510"/>
            <a:ext cx="354983" cy="354983"/>
          </a:xfrm>
          <a:prstGeom prst="ellipse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endParaRPr b="1"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7" name="Google Shape;517;p13"/>
          <p:cNvSpPr/>
          <p:nvPr/>
        </p:nvSpPr>
        <p:spPr>
          <a:xfrm>
            <a:off x="2067552" y="5170277"/>
            <a:ext cx="354983" cy="354983"/>
          </a:xfrm>
          <a:prstGeom prst="ellipse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r>
            <a:endParaRPr b="1"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8" name="Google Shape;518;p13"/>
          <p:cNvSpPr/>
          <p:nvPr/>
        </p:nvSpPr>
        <p:spPr>
          <a:xfrm>
            <a:off x="5809306" y="2568622"/>
            <a:ext cx="354983" cy="354983"/>
          </a:xfrm>
          <a:prstGeom prst="ellipse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endParaRPr b="1"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6" name="Google Shape;516;p13"/>
          <p:cNvSpPr/>
          <p:nvPr/>
        </p:nvSpPr>
        <p:spPr>
          <a:xfrm>
            <a:off x="9688289" y="2551510"/>
            <a:ext cx="354983" cy="354983"/>
          </a:xfrm>
          <a:prstGeom prst="ellipse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 b="1"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9" name="Google Shape;519;p13"/>
          <p:cNvSpPr/>
          <p:nvPr/>
        </p:nvSpPr>
        <p:spPr>
          <a:xfrm>
            <a:off x="9688289" y="5158110"/>
            <a:ext cx="354983" cy="354983"/>
          </a:xfrm>
          <a:prstGeom prst="ellipse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r>
            <a:endParaRPr b="1"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0" name="Google Shape;520;p13"/>
          <p:cNvSpPr txBox="1"/>
          <p:nvPr/>
        </p:nvSpPr>
        <p:spPr>
          <a:xfrm>
            <a:off x="1045426" y="3070963"/>
            <a:ext cx="2684177" cy="1088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Оформить электронную подпись (УКЭП) и установить ПО для работы с УКЭП. Подходит УКЭП для сдачи отчетности</a:t>
            </a:r>
            <a:endParaRPr/>
          </a:p>
        </p:txBody>
      </p:sp>
      <p:sp>
        <p:nvSpPr>
          <p:cNvPr id="521" name="Google Shape;521;p13"/>
          <p:cNvSpPr txBox="1"/>
          <p:nvPr/>
        </p:nvSpPr>
        <p:spPr>
          <a:xfrm>
            <a:off x="4724146" y="5629174"/>
            <a:ext cx="2559973" cy="8733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Проверить чтение кодов датаматрикс сканером при необходимости обновить прошивку</a:t>
            </a:r>
            <a:endParaRPr/>
          </a:p>
        </p:txBody>
      </p:sp>
      <p:sp>
        <p:nvSpPr>
          <p:cNvPr id="522" name="Google Shape;522;p13"/>
          <p:cNvSpPr txBox="1"/>
          <p:nvPr/>
        </p:nvSpPr>
        <p:spPr>
          <a:xfrm>
            <a:off x="1098572" y="5653506"/>
            <a:ext cx="2292328" cy="6578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Обновить и настроить кассовое и учетное ПО для работы маркировкой</a:t>
            </a:r>
            <a:endParaRPr/>
          </a:p>
        </p:txBody>
      </p:sp>
      <p:sp>
        <p:nvSpPr>
          <p:cNvPr id="523" name="Google Shape;523;p13"/>
          <p:cNvSpPr txBox="1"/>
          <p:nvPr/>
        </p:nvSpPr>
        <p:spPr>
          <a:xfrm>
            <a:off x="8480821" y="3125396"/>
            <a:ext cx="2684176" cy="8733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Заключить договора с Оператором-ЦРПТ,  оператором ЭДО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оператором ОФД</a:t>
            </a:r>
            <a:endParaRPr/>
          </a:p>
        </p:txBody>
      </p:sp>
      <p:sp>
        <p:nvSpPr>
          <p:cNvPr id="524" name="Google Shape;524;p13"/>
          <p:cNvSpPr txBox="1"/>
          <p:nvPr/>
        </p:nvSpPr>
        <p:spPr>
          <a:xfrm>
            <a:off x="4454788" y="3217730"/>
            <a:ext cx="3108960" cy="6578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Зарегистрироваться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в ЛК и заполнить профиль</a:t>
            </a:r>
            <a:b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400" u="sng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https://честныйзнак.рф/business</a:t>
            </a:r>
            <a:endParaRPr sz="1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25" name="Google Shape;52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26528" y="1662814"/>
            <a:ext cx="1119128" cy="69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2484" y="1594527"/>
            <a:ext cx="625576" cy="888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oy&#10;&#10;Description automatically generated" id="527" name="Google Shape;52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3112" y="4203897"/>
            <a:ext cx="776723" cy="776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device&#10;&#10;Description automatically generated" id="528" name="Google Shape;52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24828" y="4093425"/>
            <a:ext cx="948605" cy="94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6305" y="1642324"/>
            <a:ext cx="1089983" cy="697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0" name="Google Shape;530;p13"/>
          <p:cNvCxnSpPr>
            <a:stCxn id="517" idx="6"/>
            <a:endCxn id="519" idx="2"/>
          </p:cNvCxnSpPr>
          <p:nvPr/>
        </p:nvCxnSpPr>
        <p:spPr>
          <a:xfrm flipH="1" rot="10800000">
            <a:off x="2422535" y="5335469"/>
            <a:ext cx="7265700" cy="12300"/>
          </a:xfrm>
          <a:prstGeom prst="straightConnector1">
            <a:avLst/>
          </a:prstGeom>
          <a:noFill/>
          <a:ln cap="flat" cmpd="sng" w="25400">
            <a:solidFill>
              <a:srgbClr val="6D6E7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31" name="Google Shape;531;p13"/>
          <p:cNvSpPr/>
          <p:nvPr/>
        </p:nvSpPr>
        <p:spPr>
          <a:xfrm>
            <a:off x="5826642" y="5158109"/>
            <a:ext cx="354983" cy="354983"/>
          </a:xfrm>
          <a:prstGeom prst="ellipse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b="1"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32" name="Google Shape;532;p13"/>
          <p:cNvSpPr txBox="1"/>
          <p:nvPr/>
        </p:nvSpPr>
        <p:spPr>
          <a:xfrm>
            <a:off x="8896994" y="5629174"/>
            <a:ext cx="1942853" cy="442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Проверить обработку документов в ЛК ЧЗ </a:t>
            </a:r>
            <a:endParaRPr/>
          </a:p>
        </p:txBody>
      </p:sp>
      <p:pic>
        <p:nvPicPr>
          <p:cNvPr id="533" name="Google Shape;533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528" y="4103960"/>
            <a:ext cx="1593293" cy="986731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3"/>
          <p:cNvSpPr/>
          <p:nvPr/>
        </p:nvSpPr>
        <p:spPr>
          <a:xfrm>
            <a:off x="516000" y="372292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чего начать?</a:t>
            </a:r>
            <a:endParaRPr b="1" sz="2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4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0" y="302585"/>
            <a:ext cx="12192000" cy="62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4"/>
          <p:cNvSpPr/>
          <p:nvPr/>
        </p:nvSpPr>
        <p:spPr>
          <a:xfrm>
            <a:off x="3352800" y="2921876"/>
            <a:ext cx="5486400" cy="1014248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Разрешительный режим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5"/>
          <p:cNvGrpSpPr/>
          <p:nvPr/>
        </p:nvGrpSpPr>
        <p:grpSpPr>
          <a:xfrm>
            <a:off x="8363101" y="1526337"/>
            <a:ext cx="4627386" cy="5111130"/>
            <a:chOff x="10045311" y="1526337"/>
            <a:chExt cx="4627386" cy="5111130"/>
          </a:xfrm>
        </p:grpSpPr>
        <p:cxnSp>
          <p:nvCxnSpPr>
            <p:cNvPr id="547" name="Google Shape;547;p15"/>
            <p:cNvCxnSpPr/>
            <p:nvPr/>
          </p:nvCxnSpPr>
          <p:spPr>
            <a:xfrm>
              <a:off x="10045311" y="1526337"/>
              <a:ext cx="0" cy="5111130"/>
            </a:xfrm>
            <a:prstGeom prst="straightConnector1">
              <a:avLst/>
            </a:prstGeom>
            <a:noFill/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8" name="Google Shape;548;p15"/>
            <p:cNvCxnSpPr/>
            <p:nvPr/>
          </p:nvCxnSpPr>
          <p:spPr>
            <a:xfrm>
              <a:off x="11587773" y="1526337"/>
              <a:ext cx="0" cy="5111130"/>
            </a:xfrm>
            <a:prstGeom prst="straightConnector1">
              <a:avLst/>
            </a:prstGeom>
            <a:noFill/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9" name="Google Shape;549;p15"/>
            <p:cNvCxnSpPr/>
            <p:nvPr/>
          </p:nvCxnSpPr>
          <p:spPr>
            <a:xfrm>
              <a:off x="14672697" y="1526337"/>
              <a:ext cx="0" cy="5111130"/>
            </a:xfrm>
            <a:prstGeom prst="straightConnector1">
              <a:avLst/>
            </a:prstGeom>
            <a:noFill/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0" name="Google Shape;550;p15"/>
            <p:cNvCxnSpPr/>
            <p:nvPr/>
          </p:nvCxnSpPr>
          <p:spPr>
            <a:xfrm>
              <a:off x="13130235" y="1526337"/>
              <a:ext cx="0" cy="5111130"/>
            </a:xfrm>
            <a:prstGeom prst="straightConnector1">
              <a:avLst/>
            </a:prstGeom>
            <a:noFill/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551" name="Google Shape;551;p15"/>
          <p:cNvCxnSpPr/>
          <p:nvPr/>
        </p:nvCxnSpPr>
        <p:spPr>
          <a:xfrm>
            <a:off x="650791" y="1526337"/>
            <a:ext cx="0" cy="511113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2" name="Google Shape;552;p15"/>
          <p:cNvCxnSpPr/>
          <p:nvPr/>
        </p:nvCxnSpPr>
        <p:spPr>
          <a:xfrm>
            <a:off x="2193253" y="1526337"/>
            <a:ext cx="0" cy="511113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3" name="Google Shape;553;p15"/>
          <p:cNvCxnSpPr/>
          <p:nvPr/>
        </p:nvCxnSpPr>
        <p:spPr>
          <a:xfrm>
            <a:off x="5278177" y="1526337"/>
            <a:ext cx="0" cy="511113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4" name="Google Shape;554;p15"/>
          <p:cNvCxnSpPr/>
          <p:nvPr/>
        </p:nvCxnSpPr>
        <p:spPr>
          <a:xfrm>
            <a:off x="6820639" y="1203872"/>
            <a:ext cx="0" cy="3361323"/>
          </a:xfrm>
          <a:prstGeom prst="straightConnector1">
            <a:avLst/>
          </a:prstGeom>
          <a:noFill/>
          <a:ln cap="flat" cmpd="sng" w="12700">
            <a:solidFill>
              <a:srgbClr val="63666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5" name="Google Shape;555;p15"/>
          <p:cNvCxnSpPr/>
          <p:nvPr/>
        </p:nvCxnSpPr>
        <p:spPr>
          <a:xfrm>
            <a:off x="3735715" y="1526337"/>
            <a:ext cx="0" cy="511113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6" name="Google Shape;556;p15"/>
          <p:cNvSpPr/>
          <p:nvPr/>
        </p:nvSpPr>
        <p:spPr>
          <a:xfrm>
            <a:off x="647457" y="1179691"/>
            <a:ext cx="11028541" cy="4484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5"/>
          <p:cNvSpPr txBox="1"/>
          <p:nvPr/>
        </p:nvSpPr>
        <p:spPr>
          <a:xfrm>
            <a:off x="650791" y="1384759"/>
            <a:ext cx="1540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</a:t>
            </a:r>
            <a:endParaRPr b="1"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8" name="Google Shape;558;p15"/>
          <p:cNvSpPr txBox="1"/>
          <p:nvPr/>
        </p:nvSpPr>
        <p:spPr>
          <a:xfrm>
            <a:off x="2194915" y="1384759"/>
            <a:ext cx="1540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II</a:t>
            </a:r>
            <a:endParaRPr b="1"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9" name="Google Shape;559;p15"/>
          <p:cNvSpPr txBox="1"/>
          <p:nvPr/>
        </p:nvSpPr>
        <p:spPr>
          <a:xfrm>
            <a:off x="3737377" y="1384759"/>
            <a:ext cx="1540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III</a:t>
            </a:r>
            <a:endParaRPr b="1"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0" name="Google Shape;560;p15"/>
          <p:cNvSpPr txBox="1"/>
          <p:nvPr/>
        </p:nvSpPr>
        <p:spPr>
          <a:xfrm>
            <a:off x="5279839" y="1384759"/>
            <a:ext cx="1540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IV</a:t>
            </a:r>
            <a:endParaRPr b="1"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1" name="Google Shape;561;p15"/>
          <p:cNvSpPr txBox="1"/>
          <p:nvPr/>
        </p:nvSpPr>
        <p:spPr>
          <a:xfrm>
            <a:off x="6822301" y="1384759"/>
            <a:ext cx="1540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</a:t>
            </a:r>
            <a:endParaRPr b="1"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2" name="Google Shape;562;p15"/>
          <p:cNvSpPr txBox="1"/>
          <p:nvPr/>
        </p:nvSpPr>
        <p:spPr>
          <a:xfrm>
            <a:off x="8364763" y="1384759"/>
            <a:ext cx="1540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II</a:t>
            </a:r>
            <a:endParaRPr b="1"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3" name="Google Shape;563;p15"/>
          <p:cNvSpPr txBox="1"/>
          <p:nvPr/>
        </p:nvSpPr>
        <p:spPr>
          <a:xfrm>
            <a:off x="649128" y="1224429"/>
            <a:ext cx="6169841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2024</a:t>
            </a:r>
            <a:endParaRPr b="1" sz="10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4" name="Google Shape;564;p15"/>
          <p:cNvSpPr txBox="1"/>
          <p:nvPr/>
        </p:nvSpPr>
        <p:spPr>
          <a:xfrm>
            <a:off x="6818969" y="1224429"/>
            <a:ext cx="3086592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2025</a:t>
            </a:r>
            <a:endParaRPr b="1" sz="10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65" name="Google Shape;565;p15"/>
          <p:cNvGrpSpPr/>
          <p:nvPr/>
        </p:nvGrpSpPr>
        <p:grpSpPr>
          <a:xfrm>
            <a:off x="2007606" y="1805893"/>
            <a:ext cx="2350372" cy="948528"/>
            <a:chOff x="3871922" y="4167473"/>
            <a:chExt cx="1260000" cy="508492"/>
          </a:xfrm>
        </p:grpSpPr>
        <p:sp>
          <p:nvSpPr>
            <p:cNvPr id="566" name="Google Shape;566;p15"/>
            <p:cNvSpPr/>
            <p:nvPr/>
          </p:nvSpPr>
          <p:spPr>
            <a:xfrm>
              <a:off x="4051922" y="4180529"/>
              <a:ext cx="1080000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08000" spcFirstLastPara="1" rIns="91425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01.04.2024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567" name="Google Shape;56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71922" y="4167473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81650" y="4423965"/>
              <a:ext cx="183456" cy="2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71075" y="4423965"/>
              <a:ext cx="165984" cy="25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0" name="Google Shape;570;p15"/>
          <p:cNvSpPr/>
          <p:nvPr/>
        </p:nvSpPr>
        <p:spPr>
          <a:xfrm>
            <a:off x="7399387" y="1929507"/>
            <a:ext cx="2015013" cy="2871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08000" spcFirstLastPara="1" rIns="91425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01.02.2025</a:t>
            </a:r>
            <a:endParaRPr b="1" sz="105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71" name="Google Shape;5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3552" y="1905148"/>
            <a:ext cx="335835" cy="33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1702" y="2367069"/>
            <a:ext cx="407296" cy="4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5"/>
          <p:cNvSpPr/>
          <p:nvPr/>
        </p:nvSpPr>
        <p:spPr>
          <a:xfrm>
            <a:off x="7488998" y="2367069"/>
            <a:ext cx="2453776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72000" spcFirstLastPara="1" rIns="7200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б\а напитков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из пп. «а»п. 3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ППР 887</a:t>
            </a:r>
            <a:endParaRPr b="1" sz="105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74" name="Google Shape;574;p15"/>
          <p:cNvGrpSpPr/>
          <p:nvPr/>
        </p:nvGrpSpPr>
        <p:grpSpPr>
          <a:xfrm>
            <a:off x="8875530" y="1908887"/>
            <a:ext cx="2332261" cy="924721"/>
            <a:chOff x="8814652" y="4167473"/>
            <a:chExt cx="1260000" cy="499579"/>
          </a:xfrm>
        </p:grpSpPr>
        <p:sp>
          <p:nvSpPr>
            <p:cNvPr id="575" name="Google Shape;575;p15"/>
            <p:cNvSpPr/>
            <p:nvPr/>
          </p:nvSpPr>
          <p:spPr>
            <a:xfrm>
              <a:off x="8994652" y="4180529"/>
              <a:ext cx="1080000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08000" spcFirstLastPara="1" rIns="91425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01.06.2025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576" name="Google Shape;576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814652" y="4167473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24380" y="4415052"/>
              <a:ext cx="218301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15"/>
            <p:cNvSpPr/>
            <p:nvPr/>
          </p:nvSpPr>
          <p:spPr>
            <a:xfrm>
              <a:off x="9042681" y="4415052"/>
              <a:ext cx="813209" cy="24941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72000" spcFirstLastPara="1" rIns="7200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Для б\а напитков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из пп. «б» п. 3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ППР 887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79" name="Google Shape;579;p15"/>
          <p:cNvGrpSpPr/>
          <p:nvPr/>
        </p:nvGrpSpPr>
        <p:grpSpPr>
          <a:xfrm>
            <a:off x="2395103" y="3075864"/>
            <a:ext cx="2759184" cy="1391545"/>
            <a:chOff x="3837448" y="4167473"/>
            <a:chExt cx="1440000" cy="726238"/>
          </a:xfrm>
        </p:grpSpPr>
        <p:sp>
          <p:nvSpPr>
            <p:cNvPr id="580" name="Google Shape;580;p15"/>
            <p:cNvSpPr/>
            <p:nvPr/>
          </p:nvSpPr>
          <p:spPr>
            <a:xfrm>
              <a:off x="4051922" y="4180529"/>
              <a:ext cx="1080000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08000" spcFirstLastPara="1" rIns="91425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01.05.2024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581" name="Google Shape;581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71922" y="4167473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121920" y="4436081"/>
              <a:ext cx="258197" cy="2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881650" y="4436081"/>
              <a:ext cx="209665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15"/>
            <p:cNvSpPr/>
            <p:nvPr/>
          </p:nvSpPr>
          <p:spPr>
            <a:xfrm>
              <a:off x="3837448" y="4703471"/>
              <a:ext cx="1440000" cy="1902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72000" spcFirstLastPara="1" rIns="72000" wrap="square" tIns="360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Для крупных сетей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85" name="Google Shape;585;p15"/>
          <p:cNvGrpSpPr/>
          <p:nvPr/>
        </p:nvGrpSpPr>
        <p:grpSpPr>
          <a:xfrm>
            <a:off x="4696593" y="3091740"/>
            <a:ext cx="2253171" cy="1173210"/>
            <a:chOff x="4064870" y="4167473"/>
            <a:chExt cx="1283100" cy="668100"/>
          </a:xfrm>
        </p:grpSpPr>
        <p:sp>
          <p:nvSpPr>
            <p:cNvPr id="586" name="Google Shape;586;p15"/>
            <p:cNvSpPr/>
            <p:nvPr/>
          </p:nvSpPr>
          <p:spPr>
            <a:xfrm>
              <a:off x="4267970" y="4180529"/>
              <a:ext cx="1080000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08000" spcFirstLastPara="1" rIns="91425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01.09.2024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587" name="Google Shape;58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7970" y="4167473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337968" y="4436081"/>
              <a:ext cx="258197" cy="2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097697" y="4436081"/>
              <a:ext cx="209665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15"/>
            <p:cNvSpPr/>
            <p:nvPr/>
          </p:nvSpPr>
          <p:spPr>
            <a:xfrm>
              <a:off x="4064870" y="4727238"/>
              <a:ext cx="1071239" cy="10833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72000" spcFirstLastPara="1" rIns="0" wrap="square" tIns="360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Для остальных УОТ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91" name="Google Shape;591;p15"/>
          <p:cNvGrpSpPr/>
          <p:nvPr/>
        </p:nvGrpSpPr>
        <p:grpSpPr>
          <a:xfrm>
            <a:off x="8914976" y="3075867"/>
            <a:ext cx="2343474" cy="1028765"/>
            <a:chOff x="8814652" y="4167473"/>
            <a:chExt cx="1260000" cy="553129"/>
          </a:xfrm>
        </p:grpSpPr>
        <p:sp>
          <p:nvSpPr>
            <p:cNvPr id="592" name="Google Shape;592;p15"/>
            <p:cNvSpPr/>
            <p:nvPr/>
          </p:nvSpPr>
          <p:spPr>
            <a:xfrm>
              <a:off x="8994652" y="4180529"/>
              <a:ext cx="1080000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08000" spcFirstLastPara="1" rIns="91425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01.06.2025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593" name="Google Shape;593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814652" y="4167473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24380" y="4415052"/>
              <a:ext cx="218301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15"/>
            <p:cNvSpPr/>
            <p:nvPr/>
          </p:nvSpPr>
          <p:spPr>
            <a:xfrm>
              <a:off x="9042681" y="4464108"/>
              <a:ext cx="829324" cy="2564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72000" spcFirstLastPara="1" rIns="7200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highlight>
                    <a:srgbClr val="FFFF00"/>
                  </a:highlight>
                  <a:latin typeface="Quattrocento Sans"/>
                  <a:ea typeface="Quattrocento Sans"/>
                  <a:cs typeface="Quattrocento Sans"/>
                  <a:sym typeface="Quattrocento Sans"/>
                </a:rPr>
                <a:t>Офлайн</a:t>
              </a: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 блэклисту для </a:t>
              </a:r>
              <a:r>
                <a:rPr b="1" lang="ru-RU" sz="105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б\а напитков </a:t>
              </a:r>
              <a:endParaRPr b="1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96" name="Google Shape;596;p15"/>
          <p:cNvGrpSpPr/>
          <p:nvPr/>
        </p:nvGrpSpPr>
        <p:grpSpPr>
          <a:xfrm>
            <a:off x="7815050" y="5877210"/>
            <a:ext cx="1977543" cy="711339"/>
            <a:chOff x="8814652" y="3938156"/>
            <a:chExt cx="1048483" cy="377148"/>
          </a:xfrm>
        </p:grpSpPr>
        <p:sp>
          <p:nvSpPr>
            <p:cNvPr id="597" name="Google Shape;597;p15"/>
            <p:cNvSpPr/>
            <p:nvPr/>
          </p:nvSpPr>
          <p:spPr>
            <a:xfrm>
              <a:off x="8994652" y="3938156"/>
              <a:ext cx="868483" cy="3771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6000" lIns="108000" spcFirstLastPara="1" rIns="91425" wrap="square" tIns="360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01.03.2025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50">
                  <a:solidFill>
                    <a:srgbClr val="63666A"/>
                  </a:solidFill>
                  <a:highlight>
                    <a:srgbClr val="FFFF00"/>
                  </a:highlight>
                  <a:latin typeface="Quattrocento Sans"/>
                  <a:ea typeface="Quattrocento Sans"/>
                  <a:cs typeface="Quattrocento Sans"/>
                  <a:sym typeface="Quattrocento Sans"/>
                </a:rPr>
                <a:t>Офлайн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5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 блэклисту все ТГ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5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кроме б\а напитков</a:t>
              </a:r>
              <a:endParaRPr b="1" sz="11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598" name="Google Shape;598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814652" y="393815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9" name="Google Shape;599;p15"/>
          <p:cNvSpPr txBox="1"/>
          <p:nvPr/>
        </p:nvSpPr>
        <p:spPr>
          <a:xfrm>
            <a:off x="9900183" y="1384759"/>
            <a:ext cx="1540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III</a:t>
            </a:r>
            <a:endParaRPr b="1"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0" name="Google Shape;600;p15"/>
          <p:cNvSpPr/>
          <p:nvPr/>
        </p:nvSpPr>
        <p:spPr>
          <a:xfrm>
            <a:off x="516000" y="359999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Дорожная карта</a:t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01" name="Google Shape;601;p15"/>
          <p:cNvCxnSpPr/>
          <p:nvPr/>
        </p:nvCxnSpPr>
        <p:spPr>
          <a:xfrm>
            <a:off x="6820639" y="5559972"/>
            <a:ext cx="0" cy="1077495"/>
          </a:xfrm>
          <a:prstGeom prst="straightConnector1">
            <a:avLst/>
          </a:prstGeom>
          <a:noFill/>
          <a:ln cap="flat" cmpd="sng" w="12700">
            <a:solidFill>
              <a:srgbClr val="63666A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602" name="Google Shape;602;p15"/>
          <p:cNvGrpSpPr/>
          <p:nvPr/>
        </p:nvGrpSpPr>
        <p:grpSpPr>
          <a:xfrm>
            <a:off x="5766634" y="4541320"/>
            <a:ext cx="5154962" cy="951996"/>
            <a:chOff x="5766634" y="4541320"/>
            <a:chExt cx="5154962" cy="951996"/>
          </a:xfrm>
        </p:grpSpPr>
        <p:grpSp>
          <p:nvGrpSpPr>
            <p:cNvPr id="603" name="Google Shape;603;p15"/>
            <p:cNvGrpSpPr/>
            <p:nvPr/>
          </p:nvGrpSpPr>
          <p:grpSpPr>
            <a:xfrm>
              <a:off x="5766634" y="4541320"/>
              <a:ext cx="4015801" cy="951996"/>
              <a:chOff x="6970946" y="5682401"/>
              <a:chExt cx="2196079" cy="520608"/>
            </a:xfrm>
          </p:grpSpPr>
          <p:sp>
            <p:nvSpPr>
              <p:cNvPr id="604" name="Google Shape;604;p15"/>
              <p:cNvSpPr/>
              <p:nvPr/>
            </p:nvSpPr>
            <p:spPr>
              <a:xfrm>
                <a:off x="7150946" y="5695457"/>
                <a:ext cx="1080000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108000" spcFirstLastPara="1" rIns="91425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-RU" sz="1000">
                    <a:solidFill>
                      <a:srgbClr val="63666A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01.11.2024</a:t>
                </a:r>
                <a:endParaRPr b="1" sz="105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pic>
            <p:nvPicPr>
              <p:cNvPr id="605" name="Google Shape;605;p1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970946" y="5682401"/>
                <a:ext cx="180000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6" name="Google Shape;606;p1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7243194" y="5951009"/>
                <a:ext cx="213696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7" name="Google Shape;607;p1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7003522" y="5951009"/>
                <a:ext cx="163968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8" name="Google Shape;608;p15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7520596" y="5951009"/>
                <a:ext cx="288112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9" name="Google Shape;609;p15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7872175" y="5951009"/>
                <a:ext cx="198911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0" name="Google Shape;610;p15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8109976" y="5951009"/>
                <a:ext cx="194880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1" name="Google Shape;611;p1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8366828" y="5951009"/>
                <a:ext cx="252000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2" name="Google Shape;612;p15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8664986" y="5951009"/>
                <a:ext cx="252000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3" name="Google Shape;613;p15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8989618" y="5939897"/>
                <a:ext cx="177407" cy="25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4" name="Google Shape;614;p1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9904381" y="4999064"/>
              <a:ext cx="418872" cy="452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5" name="Google Shape;615;p1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0388919" y="5007429"/>
              <a:ext cx="532677" cy="4602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6"/>
          <p:cNvSpPr/>
          <p:nvPr/>
        </p:nvSpPr>
        <p:spPr>
          <a:xfrm>
            <a:off x="10732397" y="1249009"/>
            <a:ext cx="525813" cy="54795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2" name="Google Shape;622;p16"/>
          <p:cNvSpPr/>
          <p:nvPr/>
        </p:nvSpPr>
        <p:spPr>
          <a:xfrm>
            <a:off x="9458413" y="1249009"/>
            <a:ext cx="525813" cy="54795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3" name="Google Shape;623;p16"/>
          <p:cNvSpPr/>
          <p:nvPr/>
        </p:nvSpPr>
        <p:spPr>
          <a:xfrm>
            <a:off x="3746880" y="1249009"/>
            <a:ext cx="525813" cy="54795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4" name="Google Shape;624;p16"/>
          <p:cNvSpPr/>
          <p:nvPr/>
        </p:nvSpPr>
        <p:spPr>
          <a:xfrm>
            <a:off x="4895619" y="1249009"/>
            <a:ext cx="525813" cy="54795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5" name="Google Shape;625;p16"/>
          <p:cNvSpPr/>
          <p:nvPr/>
        </p:nvSpPr>
        <p:spPr>
          <a:xfrm>
            <a:off x="6044358" y="1249009"/>
            <a:ext cx="525813" cy="54795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6" name="Google Shape;626;p16"/>
          <p:cNvSpPr/>
          <p:nvPr/>
        </p:nvSpPr>
        <p:spPr>
          <a:xfrm>
            <a:off x="7166337" y="1249009"/>
            <a:ext cx="525813" cy="54795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27" name="Google Shape;627;p16"/>
          <p:cNvSpPr/>
          <p:nvPr/>
        </p:nvSpPr>
        <p:spPr>
          <a:xfrm>
            <a:off x="8315076" y="1249009"/>
            <a:ext cx="525813" cy="54795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28" name="Google Shape;6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1447" y="1347268"/>
            <a:ext cx="274719" cy="29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3045" y="1346781"/>
            <a:ext cx="183755" cy="29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1743" y="1353128"/>
            <a:ext cx="281315" cy="28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68194" y="1381615"/>
            <a:ext cx="276111" cy="22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43136" y="1346582"/>
            <a:ext cx="276007" cy="29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74627" y="1386552"/>
            <a:ext cx="343146" cy="2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77487" y="1340391"/>
            <a:ext cx="153395" cy="30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083361" y="1347268"/>
            <a:ext cx="293034" cy="29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45606" y="1378739"/>
            <a:ext cx="276111" cy="23009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16"/>
          <p:cNvSpPr txBox="1"/>
          <p:nvPr/>
        </p:nvSpPr>
        <p:spPr>
          <a:xfrm>
            <a:off x="279239" y="2680082"/>
            <a:ext cx="384677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Продажа товара выведенного из оборота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(код в статусе «выведен из оборота»)</a:t>
            </a:r>
            <a:endParaRPr/>
          </a:p>
        </p:txBody>
      </p:sp>
      <p:sp>
        <p:nvSpPr>
          <p:cNvPr id="638" name="Google Shape;638;p16"/>
          <p:cNvSpPr txBox="1"/>
          <p:nvPr/>
        </p:nvSpPr>
        <p:spPr>
          <a:xfrm>
            <a:off x="291627" y="3354918"/>
            <a:ext cx="3443964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Блокировка по решению ОГВ</a:t>
            </a:r>
            <a:endParaRPr sz="105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(код заблокирован)</a:t>
            </a:r>
            <a:endParaRPr/>
          </a:p>
        </p:txBody>
      </p:sp>
      <p:sp>
        <p:nvSpPr>
          <p:cNvPr id="639" name="Google Shape;639;p16"/>
          <p:cNvSpPr txBox="1"/>
          <p:nvPr/>
        </p:nvSpPr>
        <p:spPr>
          <a:xfrm>
            <a:off x="393714" y="1331032"/>
            <a:ext cx="32796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СЛУЧАЙ ЗАПРЕТА ПРОДАЖИ</a:t>
            </a:r>
            <a:endParaRPr/>
          </a:p>
        </p:txBody>
      </p:sp>
      <p:cxnSp>
        <p:nvCxnSpPr>
          <p:cNvPr id="640" name="Google Shape;640;p16"/>
          <p:cNvCxnSpPr/>
          <p:nvPr/>
        </p:nvCxnSpPr>
        <p:spPr>
          <a:xfrm rot="10800000">
            <a:off x="371854" y="1803140"/>
            <a:ext cx="11459363" cy="0"/>
          </a:xfrm>
          <a:prstGeom prst="straightConnector1">
            <a:avLst/>
          </a:prstGeom>
          <a:noFill/>
          <a:ln cap="flat" cmpd="sng" w="25400">
            <a:solidFill>
              <a:srgbClr val="63666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1" name="Google Shape;64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87043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50251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03159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51898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14437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00637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74486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49376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22421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098115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87043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50251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03159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51898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14437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00637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74486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49376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22421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098115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87043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50251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03159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51898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14437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00637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74486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49376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22421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098115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675546" y="1348855"/>
            <a:ext cx="271744" cy="28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679655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679655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679655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873045" y="1335284"/>
            <a:ext cx="217938" cy="31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202754" y="1323324"/>
            <a:ext cx="340922" cy="34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41452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41452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41452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6"/>
          <p:cNvSpPr/>
          <p:nvPr/>
        </p:nvSpPr>
        <p:spPr>
          <a:xfrm>
            <a:off x="371853" y="377593"/>
            <a:ext cx="11459363" cy="72000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Товарные группы и случаи запрета</a:t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81" name="Google Shape;681;p16"/>
          <p:cNvSpPr txBox="1"/>
          <p:nvPr/>
        </p:nvSpPr>
        <p:spPr>
          <a:xfrm>
            <a:off x="279239" y="2005246"/>
            <a:ext cx="384677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Отсутствие сведений о коде или нанесении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(код в статусе «эмитирован» или неизвестен ГИС МТ)</a:t>
            </a:r>
            <a:endParaRPr/>
          </a:p>
        </p:txBody>
      </p:sp>
      <p:pic>
        <p:nvPicPr>
          <p:cNvPr id="682" name="Google Shape;682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098115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6"/>
          <p:cNvSpPr txBox="1"/>
          <p:nvPr/>
        </p:nvSpPr>
        <p:spPr>
          <a:xfrm>
            <a:off x="287515" y="4071115"/>
            <a:ext cx="35315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Отсутствие сведений о вводе в оборот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(код в статусе отличном от «в обороте»)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84" name="Google Shape;684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03159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087043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50251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51898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14437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00637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74486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49376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22421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679655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41452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6"/>
          <p:cNvSpPr txBox="1"/>
          <p:nvPr/>
        </p:nvSpPr>
        <p:spPr>
          <a:xfrm>
            <a:off x="279239" y="4757492"/>
            <a:ext cx="3308725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Контроль срока годности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(истечение максимального срока годности продукции)</a:t>
            </a:r>
            <a:endParaRPr/>
          </a:p>
        </p:txBody>
      </p:sp>
      <p:pic>
        <p:nvPicPr>
          <p:cNvPr id="696" name="Google Shape;696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087043" y="481580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22421" y="481580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098115" y="481580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679655" y="481580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41452" y="481580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50251" y="481580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87043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50251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03159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51898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14437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00637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74486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49376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22421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098115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6"/>
          <p:cNvSpPr txBox="1"/>
          <p:nvPr/>
        </p:nvSpPr>
        <p:spPr>
          <a:xfrm>
            <a:off x="288097" y="5424481"/>
            <a:ext cx="3228317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Контроль кода проверки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(проверка криптографической части кода маркировки)</a:t>
            </a:r>
            <a:endParaRPr/>
          </a:p>
        </p:txBody>
      </p:sp>
      <p:pic>
        <p:nvPicPr>
          <p:cNvPr id="713" name="Google Shape;71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679655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41452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03159" y="6149779"/>
            <a:ext cx="263526" cy="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16"/>
          <p:cNvSpPr txBox="1"/>
          <p:nvPr/>
        </p:nvSpPr>
        <p:spPr>
          <a:xfrm>
            <a:off x="279240" y="6091470"/>
            <a:ext cx="3539796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Контроль МРЦ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(цена продажа отличается от максимальной розничной цены)</a:t>
            </a:r>
            <a:endParaRPr/>
          </a:p>
        </p:txBody>
      </p:sp>
      <p:cxnSp>
        <p:nvCxnSpPr>
          <p:cNvPr id="717" name="Google Shape;717;p16"/>
          <p:cNvCxnSpPr/>
          <p:nvPr/>
        </p:nvCxnSpPr>
        <p:spPr>
          <a:xfrm rot="10800000">
            <a:off x="463711" y="2517844"/>
            <a:ext cx="11367506" cy="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8" name="Google Shape;718;p16"/>
          <p:cNvCxnSpPr/>
          <p:nvPr/>
        </p:nvCxnSpPr>
        <p:spPr>
          <a:xfrm rot="10800000">
            <a:off x="463711" y="3201016"/>
            <a:ext cx="11367506" cy="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9" name="Google Shape;719;p16"/>
          <p:cNvCxnSpPr/>
          <p:nvPr/>
        </p:nvCxnSpPr>
        <p:spPr>
          <a:xfrm rot="10800000">
            <a:off x="463711" y="3894699"/>
            <a:ext cx="11367506" cy="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0" name="Google Shape;720;p16"/>
          <p:cNvCxnSpPr/>
          <p:nvPr/>
        </p:nvCxnSpPr>
        <p:spPr>
          <a:xfrm flipH="1">
            <a:off x="463711" y="4532780"/>
            <a:ext cx="11367505" cy="76622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1" name="Google Shape;721;p16"/>
          <p:cNvCxnSpPr/>
          <p:nvPr/>
        </p:nvCxnSpPr>
        <p:spPr>
          <a:xfrm rot="10800000">
            <a:off x="463711" y="5292574"/>
            <a:ext cx="11367506" cy="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16"/>
          <p:cNvCxnSpPr/>
          <p:nvPr/>
        </p:nvCxnSpPr>
        <p:spPr>
          <a:xfrm rot="10800000">
            <a:off x="463711" y="5992847"/>
            <a:ext cx="11367506" cy="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3" name="Google Shape;723;p1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803482" y="1294778"/>
            <a:ext cx="346600" cy="37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367569" y="1309166"/>
            <a:ext cx="449462" cy="38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86556" y="206355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86556" y="273839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86556" y="3401685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86556" y="4152507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86556" y="4815801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886556" y="548279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65865" y="2061694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65865" y="273653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65865" y="3399824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65865" y="4150646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65865" y="4813940"/>
            <a:ext cx="263526" cy="26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65865" y="5480929"/>
            <a:ext cx="263526" cy="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6"/>
          <p:cNvSpPr/>
          <p:nvPr/>
        </p:nvSpPr>
        <p:spPr>
          <a:xfrm>
            <a:off x="4306877" y="1206279"/>
            <a:ext cx="1148739" cy="541954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16"/>
          <p:cNvSpPr/>
          <p:nvPr/>
        </p:nvSpPr>
        <p:spPr>
          <a:xfrm>
            <a:off x="8349366" y="1206279"/>
            <a:ext cx="1148739" cy="541954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7"/>
          <p:cNvSpPr/>
          <p:nvPr/>
        </p:nvSpPr>
        <p:spPr>
          <a:xfrm>
            <a:off x="336000" y="3907939"/>
            <a:ext cx="11520000" cy="2777061"/>
          </a:xfrm>
          <a:prstGeom prst="roundRect">
            <a:avLst>
              <a:gd fmla="val 5144" name="adj"/>
            </a:avLst>
          </a:prstGeom>
          <a:solidFill>
            <a:srgbClr val="63666A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44" name="Google Shape;744;p17"/>
          <p:cNvSpPr/>
          <p:nvPr/>
        </p:nvSpPr>
        <p:spPr>
          <a:xfrm>
            <a:off x="336000" y="360000"/>
            <a:ext cx="11520000" cy="720000"/>
          </a:xfrm>
          <a:prstGeom prst="roundRect">
            <a:avLst>
              <a:gd fmla="val 16667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«Честное сообщество» – новое единое пространство «Честного Знака»</a:t>
            </a:r>
            <a:endParaRPr b="1" sz="20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45" name="Google Shape;745;p17"/>
          <p:cNvCxnSpPr>
            <a:stCxn id="746" idx="6"/>
          </p:cNvCxnSpPr>
          <p:nvPr/>
        </p:nvCxnSpPr>
        <p:spPr>
          <a:xfrm>
            <a:off x="1020750" y="5438271"/>
            <a:ext cx="5679900" cy="0"/>
          </a:xfrm>
          <a:prstGeom prst="straightConnector1">
            <a:avLst/>
          </a:prstGeom>
          <a:noFill/>
          <a:ln cap="flat" cmpd="sng" w="25400">
            <a:solidFill>
              <a:srgbClr val="BFBFBF"/>
            </a:solidFill>
            <a:prstDash val="dot"/>
            <a:miter lim="800000"/>
            <a:headEnd len="sm" w="sm" type="none"/>
            <a:tailEnd len="med" w="med" type="triangle"/>
          </a:ln>
        </p:spPr>
      </p:cxnSp>
      <p:sp>
        <p:nvSpPr>
          <p:cNvPr id="747" name="Google Shape;747;p17"/>
          <p:cNvSpPr txBox="1"/>
          <p:nvPr/>
        </p:nvSpPr>
        <p:spPr>
          <a:xfrm flipH="1">
            <a:off x="844643" y="5712900"/>
            <a:ext cx="1980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20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Зарегистрируйтесь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Честном сообществе:</a:t>
            </a:r>
            <a:endParaRPr b="1" sz="1200">
              <a:solidFill>
                <a:srgbClr val="FFFF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48" name="Google Shape;748;p17"/>
          <p:cNvSpPr txBox="1"/>
          <p:nvPr/>
        </p:nvSpPr>
        <p:spPr>
          <a:xfrm flipH="1">
            <a:off x="2872675" y="5712900"/>
            <a:ext cx="1980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20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Заполните профиль участника</a:t>
            </a:r>
            <a:endParaRPr/>
          </a:p>
        </p:txBody>
      </p:sp>
      <p:sp>
        <p:nvSpPr>
          <p:cNvPr id="749" name="Google Shape;749;p17"/>
          <p:cNvSpPr txBox="1"/>
          <p:nvPr/>
        </p:nvSpPr>
        <p:spPr>
          <a:xfrm flipH="1">
            <a:off x="5083855" y="5712900"/>
            <a:ext cx="23045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20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Задавайте вопросы и делитесь опытом с участниками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режиме онлайн!</a:t>
            </a:r>
            <a:endParaRPr/>
          </a:p>
        </p:txBody>
      </p:sp>
      <p:pic>
        <p:nvPicPr>
          <p:cNvPr id="750" name="Google Shape;7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645" y="461996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7"/>
          <p:cNvSpPr/>
          <p:nvPr/>
        </p:nvSpPr>
        <p:spPr>
          <a:xfrm>
            <a:off x="660750" y="5258271"/>
            <a:ext cx="360000" cy="360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endParaRPr b="1" sz="16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51" name="Google Shape;75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2675" y="461996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7"/>
          <p:cNvSpPr/>
          <p:nvPr/>
        </p:nvSpPr>
        <p:spPr>
          <a:xfrm>
            <a:off x="2733723" y="5258271"/>
            <a:ext cx="360000" cy="360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endParaRPr b="1" sz="16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53" name="Google Shape;75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356" y="461996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7"/>
          <p:cNvSpPr/>
          <p:nvPr/>
        </p:nvSpPr>
        <p:spPr>
          <a:xfrm>
            <a:off x="4879024" y="5258271"/>
            <a:ext cx="360000" cy="360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 b="1" sz="16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55" name="Google Shape;755;p17"/>
          <p:cNvSpPr/>
          <p:nvPr/>
        </p:nvSpPr>
        <p:spPr>
          <a:xfrm>
            <a:off x="535295" y="3274581"/>
            <a:ext cx="28390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Можно найти ответ на любой возникающий вопрос по маркировке</a:t>
            </a:r>
            <a:endParaRPr/>
          </a:p>
        </p:txBody>
      </p:sp>
      <p:pic>
        <p:nvPicPr>
          <p:cNvPr id="756" name="Google Shape;75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295" y="2529628"/>
            <a:ext cx="540000" cy="54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7" name="Google Shape;757;p17"/>
          <p:cNvCxnSpPr/>
          <p:nvPr/>
        </p:nvCxnSpPr>
        <p:spPr>
          <a:xfrm>
            <a:off x="805035" y="2925480"/>
            <a:ext cx="0" cy="539480"/>
          </a:xfrm>
          <a:prstGeom prst="straightConnector1">
            <a:avLst/>
          </a:prstGeom>
          <a:noFill/>
          <a:ln cap="flat" cmpd="sng" w="50800">
            <a:solidFill>
              <a:srgbClr val="F6F42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8" name="Google Shape;758;p17"/>
          <p:cNvSpPr/>
          <p:nvPr/>
        </p:nvSpPr>
        <p:spPr>
          <a:xfrm>
            <a:off x="4055413" y="3274581"/>
            <a:ext cx="309588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Любой участник платформы может задать вопрос, поделиться опытом или выступить с предложением</a:t>
            </a:r>
            <a:endParaRPr/>
          </a:p>
        </p:txBody>
      </p:sp>
      <p:pic>
        <p:nvPicPr>
          <p:cNvPr id="759" name="Google Shape;759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5413" y="2530148"/>
            <a:ext cx="540000" cy="539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p17"/>
          <p:cNvCxnSpPr/>
          <p:nvPr/>
        </p:nvCxnSpPr>
        <p:spPr>
          <a:xfrm>
            <a:off x="4325153" y="2925480"/>
            <a:ext cx="0" cy="539480"/>
          </a:xfrm>
          <a:prstGeom prst="straightConnector1">
            <a:avLst/>
          </a:prstGeom>
          <a:noFill/>
          <a:ln cap="flat" cmpd="sng" w="50800">
            <a:solidFill>
              <a:srgbClr val="F6F42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1" name="Google Shape;761;p17"/>
          <p:cNvSpPr/>
          <p:nvPr/>
        </p:nvSpPr>
        <p:spPr>
          <a:xfrm>
            <a:off x="535296" y="1955961"/>
            <a:ext cx="31953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Общение и взаимопомощь между бизнесом и интеграторами в режиме онлайн</a:t>
            </a:r>
            <a:endParaRPr sz="12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62" name="Google Shape;762;p17"/>
          <p:cNvCxnSpPr/>
          <p:nvPr/>
        </p:nvCxnSpPr>
        <p:spPr>
          <a:xfrm>
            <a:off x="805035" y="1606860"/>
            <a:ext cx="0" cy="539480"/>
          </a:xfrm>
          <a:prstGeom prst="straightConnector1">
            <a:avLst/>
          </a:prstGeom>
          <a:noFill/>
          <a:ln cap="flat" cmpd="sng" w="50800">
            <a:solidFill>
              <a:srgbClr val="F6F42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3" name="Google Shape;76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5295" y="1211008"/>
            <a:ext cx="540000" cy="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17"/>
          <p:cNvGrpSpPr/>
          <p:nvPr/>
        </p:nvGrpSpPr>
        <p:grpSpPr>
          <a:xfrm>
            <a:off x="4055413" y="1211008"/>
            <a:ext cx="3130145" cy="1114285"/>
            <a:chOff x="3570596" y="1211008"/>
            <a:chExt cx="3130145" cy="1114285"/>
          </a:xfrm>
        </p:grpSpPr>
        <p:sp>
          <p:nvSpPr>
            <p:cNvPr id="765" name="Google Shape;765;p17"/>
            <p:cNvSpPr/>
            <p:nvPr/>
          </p:nvSpPr>
          <p:spPr>
            <a:xfrm>
              <a:off x="3570596" y="1955961"/>
              <a:ext cx="31301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Удобная база знаний, каталог интеграторов и база технических решений</a:t>
              </a:r>
              <a:endParaRPr/>
            </a:p>
          </p:txBody>
        </p:sp>
        <p:cxnSp>
          <p:nvCxnSpPr>
            <p:cNvPr id="766" name="Google Shape;766;p17"/>
            <p:cNvCxnSpPr/>
            <p:nvPr/>
          </p:nvCxnSpPr>
          <p:spPr>
            <a:xfrm>
              <a:off x="3840336" y="1606860"/>
              <a:ext cx="0" cy="539480"/>
            </a:xfrm>
            <a:prstGeom prst="straightConnector1">
              <a:avLst/>
            </a:prstGeom>
            <a:noFill/>
            <a:ln cap="flat" cmpd="sng" w="50800">
              <a:solidFill>
                <a:srgbClr val="F6F42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67" name="Google Shape;767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570596" y="1211008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Изображение выглядит как текст&#10;&#10;Автоматически созданное описание" id="768" name="Google Shape;768;p17"/>
          <p:cNvPicPr preferRelativeResize="0"/>
          <p:nvPr/>
        </p:nvPicPr>
        <p:blipFill rotWithShape="1">
          <a:blip r:embed="rId10">
            <a:alphaModFix/>
          </a:blip>
          <a:srcRect b="0" l="3497" r="6308" t="6770"/>
          <a:stretch/>
        </p:blipFill>
        <p:spPr>
          <a:xfrm>
            <a:off x="7619592" y="1190121"/>
            <a:ext cx="3999949" cy="5196742"/>
          </a:xfrm>
          <a:prstGeom prst="rect">
            <a:avLst/>
          </a:prstGeom>
          <a:noFill/>
          <a:ln>
            <a:noFill/>
          </a:ln>
          <a:effectLst>
            <a:outerShdw blurRad="127000" rotWithShape="0" algn="ctr">
              <a:srgbClr val="000000">
                <a:alpha val="20000"/>
              </a:srgbClr>
            </a:outerShdw>
          </a:effectLst>
        </p:spPr>
      </p:pic>
      <p:sp>
        <p:nvSpPr>
          <p:cNvPr id="769" name="Google Shape;769;p17"/>
          <p:cNvSpPr txBox="1"/>
          <p:nvPr/>
        </p:nvSpPr>
        <p:spPr>
          <a:xfrm>
            <a:off x="535295" y="4064199"/>
            <a:ext cx="702625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6F52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Мы улучшили Честное Сообщество! Проще. Быстрее. Качественнее!</a:t>
            </a:r>
            <a:endParaRPr/>
          </a:p>
        </p:txBody>
      </p:sp>
      <p:sp>
        <p:nvSpPr>
          <p:cNvPr id="770" name="Google Shape;770;p17"/>
          <p:cNvSpPr txBox="1"/>
          <p:nvPr/>
        </p:nvSpPr>
        <p:spPr>
          <a:xfrm flipH="1">
            <a:off x="848789" y="6166365"/>
            <a:ext cx="1787427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720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markirovka.ru</a:t>
            </a:r>
            <a:endParaRPr b="1" sz="1200">
              <a:solidFill>
                <a:srgbClr val="FFFF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8"/>
          <p:cNvSpPr txBox="1"/>
          <p:nvPr/>
        </p:nvSpPr>
        <p:spPr>
          <a:xfrm>
            <a:off x="7071616" y="4851708"/>
            <a:ext cx="460001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Регулярные обучающие вебинары на сайте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 u="sng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ЧестныйЗНАК.рф</a:t>
            </a:r>
            <a:endParaRPr b="1" sz="1400" u="sng">
              <a:solidFill>
                <a:srgbClr val="7E7E7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7E7E7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Раздел мероприятия &gt; расписания вебинаров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Записи мероприятий в разделе мероприятия &gt; видеоархив </a:t>
            </a:r>
            <a:endParaRPr/>
          </a:p>
        </p:txBody>
      </p:sp>
      <p:sp>
        <p:nvSpPr>
          <p:cNvPr id="776" name="Google Shape;776;p18"/>
          <p:cNvSpPr txBox="1"/>
          <p:nvPr/>
        </p:nvSpPr>
        <p:spPr>
          <a:xfrm>
            <a:off x="7071616" y="2118049"/>
            <a:ext cx="473052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Все новости маркировки в режиме реального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времени в канале телеграмм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 u="sng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https://t.me/crptbreaking</a:t>
            </a: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  <p:sp>
        <p:nvSpPr>
          <p:cNvPr id="777" name="Google Shape;777;p18"/>
          <p:cNvSpPr txBox="1"/>
          <p:nvPr/>
        </p:nvSpPr>
        <p:spPr>
          <a:xfrm>
            <a:off x="7057478" y="3107575"/>
            <a:ext cx="4600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Видео-инструкции и опыт участников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канале YouTube </a:t>
            </a:r>
            <a:r>
              <a:rPr b="1" lang="ru-RU" sz="1400" u="sng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ЧестныйЗНАК</a:t>
            </a:r>
            <a:endParaRPr b="1" sz="1100">
              <a:solidFill>
                <a:srgbClr val="7E7E7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8" name="Google Shape;778;p18"/>
          <p:cNvSpPr txBox="1"/>
          <p:nvPr/>
        </p:nvSpPr>
        <p:spPr>
          <a:xfrm>
            <a:off x="1629445" y="3107575"/>
            <a:ext cx="4600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Или позвоните по телефону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8 (800) 222-15-23</a:t>
            </a:r>
            <a:endParaRPr/>
          </a:p>
        </p:txBody>
      </p:sp>
      <p:sp>
        <p:nvSpPr>
          <p:cNvPr id="779" name="Google Shape;779;p18"/>
          <p:cNvSpPr txBox="1"/>
          <p:nvPr/>
        </p:nvSpPr>
        <p:spPr>
          <a:xfrm>
            <a:off x="1629445" y="2225771"/>
            <a:ext cx="4600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 можете написать нам</a:t>
            </a:r>
            <a:endParaRPr b="1" sz="1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 почте </a:t>
            </a:r>
            <a:r>
              <a:rPr b="1" lang="ru-RU" sz="1400" u="sng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support@crpt.ru</a:t>
            </a:r>
            <a:endParaRPr b="1" sz="1400" u="sng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80" name="Google Shape;780;p18"/>
          <p:cNvSpPr txBox="1"/>
          <p:nvPr/>
        </p:nvSpPr>
        <p:spPr>
          <a:xfrm>
            <a:off x="1716673" y="5231284"/>
            <a:ext cx="4600013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 u="sng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https://vk.com/crptec</a:t>
            </a:r>
            <a:r>
              <a:rPr b="1" lang="ru-RU" sz="1400">
                <a:solidFill>
                  <a:srgbClr val="7E7E7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7E7E7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81" name="Google Shape;781;p18"/>
          <p:cNvSpPr txBox="1"/>
          <p:nvPr/>
        </p:nvSpPr>
        <p:spPr>
          <a:xfrm>
            <a:off x="579227" y="4078296"/>
            <a:ext cx="46681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 можете узнать самые горячие новости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задать вопросы в наших социальных сетях</a:t>
            </a:r>
            <a:endParaRPr b="1" sz="11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82" name="Google Shape;782;p18"/>
          <p:cNvSpPr/>
          <p:nvPr/>
        </p:nvSpPr>
        <p:spPr>
          <a:xfrm>
            <a:off x="675039" y="430171"/>
            <a:ext cx="10996590" cy="1152499"/>
          </a:xfrm>
          <a:prstGeom prst="roundRect">
            <a:avLst>
              <a:gd fmla="val 16667" name="adj"/>
            </a:avLst>
          </a:prstGeom>
          <a:solidFill>
            <a:srgbClr val="FFF200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Мы на связи всегда: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прямая связь с экспертами, ответы на вопросы онлайн</a:t>
            </a:r>
            <a:endParaRPr/>
          </a:p>
        </p:txBody>
      </p:sp>
      <p:pic>
        <p:nvPicPr>
          <p:cNvPr id="783" name="Google Shape;78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386" y="3018659"/>
            <a:ext cx="720000" cy="70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0386" y="2136855"/>
            <a:ext cx="720000" cy="70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34876" y="3018658"/>
            <a:ext cx="720000" cy="70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34876" y="2136855"/>
            <a:ext cx="720000" cy="70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7160" y="5084330"/>
            <a:ext cx="720000" cy="70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15034" y="4774706"/>
            <a:ext cx="778374" cy="156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9" y="-1"/>
            <a:ext cx="6096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9"/>
          <p:cNvSpPr/>
          <p:nvPr/>
        </p:nvSpPr>
        <p:spPr>
          <a:xfrm>
            <a:off x="0" y="0"/>
            <a:ext cx="6095999" cy="686794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59595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5" name="Google Shape;79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677" y="5246956"/>
            <a:ext cx="3920996" cy="733563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19"/>
          <p:cNvSpPr/>
          <p:nvPr/>
        </p:nvSpPr>
        <p:spPr>
          <a:xfrm>
            <a:off x="723901" y="3026367"/>
            <a:ext cx="51678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rgbClr val="F6F52E"/>
              </a:solidFill>
              <a:latin typeface="Quattrocento Sans"/>
              <a:ea typeface="Quattrocento Sans"/>
              <a:cs typeface="Quattrocento Sans"/>
              <a:sym typeface="Quattrocento Sans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rgbClr val="F6F52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sng">
                <a:solidFill>
                  <a:srgbClr val="F6F52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www.честный-знак.рф</a:t>
            </a:r>
            <a:endParaRPr b="1" sz="1800">
              <a:solidFill>
                <a:srgbClr val="F6F52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97" name="Google Shape;797;p19"/>
          <p:cNvSpPr txBox="1"/>
          <p:nvPr/>
        </p:nvSpPr>
        <p:spPr>
          <a:xfrm>
            <a:off x="734677" y="778059"/>
            <a:ext cx="4556990" cy="737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</a:pPr>
            <a: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СПАСИБО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</a:pPr>
            <a: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 ВНИМАНИЕ!</a:t>
            </a:r>
            <a:endParaRPr b="1" sz="2400">
              <a:solidFill>
                <a:srgbClr val="F6F42E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98" name="Google Shape;798;p19"/>
          <p:cNvCxnSpPr/>
          <p:nvPr/>
        </p:nvCxnSpPr>
        <p:spPr>
          <a:xfrm rot="10800000">
            <a:off x="833377" y="1590046"/>
            <a:ext cx="2326512" cy="0"/>
          </a:xfrm>
          <a:prstGeom prst="straightConnector1">
            <a:avLst/>
          </a:prstGeom>
          <a:noFill/>
          <a:ln cap="flat" cmpd="sng" w="41275">
            <a:solidFill>
              <a:srgbClr val="F6F52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/>
          <p:nvPr/>
        </p:nvSpPr>
        <p:spPr>
          <a:xfrm>
            <a:off x="516000" y="359999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Сроки</a:t>
            </a:r>
            <a:endParaRPr b="1" i="0" sz="2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496271" y="5250519"/>
            <a:ext cx="1620000" cy="1620000"/>
          </a:xfrm>
          <a:prstGeom prst="roundRect">
            <a:avLst>
              <a:gd fmla="val 7708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516000" y="3719950"/>
            <a:ext cx="1620000" cy="1620000"/>
          </a:xfrm>
          <a:prstGeom prst="roundRect">
            <a:avLst>
              <a:gd fmla="val 7708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528425" y="2324004"/>
            <a:ext cx="1620000" cy="1620000"/>
          </a:xfrm>
          <a:prstGeom prst="roundRect">
            <a:avLst>
              <a:gd fmla="val 7708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627333" y="3298065"/>
            <a:ext cx="14221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Производители,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импортеры</a:t>
            </a:r>
            <a:endParaRPr/>
          </a:p>
        </p:txBody>
      </p:sp>
      <p:pic>
        <p:nvPicPr>
          <p:cNvPr descr="Icon&#10;&#10;Description automatically generated" id="113" name="Google Shape;1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425" y="2508279"/>
            <a:ext cx="720000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2"/>
          <p:cNvGrpSpPr/>
          <p:nvPr/>
        </p:nvGrpSpPr>
        <p:grpSpPr>
          <a:xfrm>
            <a:off x="711779" y="4514778"/>
            <a:ext cx="1260280" cy="1062286"/>
            <a:chOff x="515999" y="4762019"/>
            <a:chExt cx="1260280" cy="1062286"/>
          </a:xfrm>
        </p:grpSpPr>
        <p:sp>
          <p:nvSpPr>
            <p:cNvPr id="115" name="Google Shape;115;p2"/>
            <p:cNvSpPr txBox="1"/>
            <p:nvPr/>
          </p:nvSpPr>
          <p:spPr>
            <a:xfrm>
              <a:off x="515999" y="5547306"/>
              <a:ext cx="126028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200" u="none" cap="none" strike="noStrike">
                  <a:solidFill>
                    <a:srgbClr val="6D6E7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Все участники</a:t>
              </a:r>
              <a:endParaRPr/>
            </a:p>
          </p:txBody>
        </p:sp>
        <p:pic>
          <p:nvPicPr>
            <p:cNvPr id="116" name="Google Shape;116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6139" y="4762019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2"/>
          <p:cNvSpPr/>
          <p:nvPr/>
        </p:nvSpPr>
        <p:spPr>
          <a:xfrm>
            <a:off x="2344484" y="2324004"/>
            <a:ext cx="1505037" cy="278968"/>
          </a:xfrm>
          <a:prstGeom prst="roundRect">
            <a:avLst>
              <a:gd fmla="val 22486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 1 января 2024</a:t>
            </a:r>
            <a:endParaRPr b="1" sz="12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4799176" y="2324004"/>
            <a:ext cx="1505037" cy="278968"/>
          </a:xfrm>
          <a:prstGeom prst="roundRect">
            <a:avLst>
              <a:gd fmla="val 22486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1 января 2024</a:t>
            </a:r>
            <a:endParaRPr b="1" sz="12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7253868" y="2324004"/>
            <a:ext cx="1505037" cy="278968"/>
          </a:xfrm>
          <a:prstGeom prst="roundRect">
            <a:avLst>
              <a:gd fmla="val 22486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 1 апреля 2025</a:t>
            </a:r>
            <a:endParaRPr b="1" sz="12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9708560" y="2324004"/>
            <a:ext cx="1505037" cy="278968"/>
          </a:xfrm>
          <a:prstGeom prst="roundRect">
            <a:avLst>
              <a:gd fmla="val 22486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1 апреля 2025</a:t>
            </a:r>
            <a:endParaRPr b="1" sz="12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2116271" y="3079756"/>
            <a:ext cx="197986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>
                <a:solidFill>
                  <a:srgbClr val="363634"/>
                </a:solidFill>
                <a:latin typeface="Arial"/>
                <a:ea typeface="Arial"/>
                <a:cs typeface="Arial"/>
                <a:sym typeface="Arial"/>
              </a:rPr>
              <a:t>Табак: регистрация в системе маркировки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7016453" y="3134004"/>
            <a:ext cx="197986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>
                <a:solidFill>
                  <a:srgbClr val="363634"/>
                </a:solidFill>
                <a:latin typeface="Arial"/>
                <a:ea typeface="Arial"/>
                <a:cs typeface="Arial"/>
                <a:sym typeface="Arial"/>
              </a:rPr>
              <a:t>Прочие ТГ: регистрация в системе маркировки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4513982" y="3134003"/>
            <a:ext cx="197986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>
                <a:solidFill>
                  <a:srgbClr val="363634"/>
                </a:solidFill>
                <a:latin typeface="Arial"/>
                <a:ea typeface="Arial"/>
                <a:cs typeface="Arial"/>
                <a:sym typeface="Arial"/>
              </a:rPr>
              <a:t>Табак: обязательная маркировка продукции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9471145" y="3082621"/>
            <a:ext cx="19798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>
                <a:solidFill>
                  <a:srgbClr val="363634"/>
                </a:solidFill>
                <a:latin typeface="Arial"/>
                <a:ea typeface="Arial"/>
                <a:cs typeface="Arial"/>
                <a:sym typeface="Arial"/>
              </a:rPr>
              <a:t>Прочие ТГ: обязательная маркировка продукции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5377" y="2706275"/>
            <a:ext cx="270551" cy="3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8638" y="2706275"/>
            <a:ext cx="270551" cy="3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88878" y="2644742"/>
            <a:ext cx="435014" cy="43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43570" y="2674586"/>
            <a:ext cx="435014" cy="43501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/>
          <p:nvPr/>
        </p:nvSpPr>
        <p:spPr>
          <a:xfrm>
            <a:off x="10694654" y="4715290"/>
            <a:ext cx="117222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363634"/>
                </a:solidFill>
                <a:latin typeface="Arial"/>
                <a:ea typeface="Arial"/>
                <a:cs typeface="Arial"/>
                <a:sym typeface="Arial"/>
              </a:rPr>
              <a:t>Вывод из оборота, в том числе с помощью ККТ</a:t>
            </a:r>
            <a:endParaRPr/>
          </a:p>
        </p:txBody>
      </p:sp>
      <p:pic>
        <p:nvPicPr>
          <p:cNvPr id="130" name="Google Shape;13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23032" y="4090762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 txBox="1"/>
          <p:nvPr/>
        </p:nvSpPr>
        <p:spPr>
          <a:xfrm>
            <a:off x="0" y="6511182"/>
            <a:ext cx="1219199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https://markirovka.ru/knowledge/tovarnye-gruppy/obschie-voprosy-gis/rabota-v-sisteme-markirovki-dlya-uchastnikov-oborota-tovarov-iz-dnr-lnr-zaporozhskoy-i-khersonskoy-o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2507384" y="6246111"/>
            <a:ext cx="717722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ru-RU" sz="140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Подробнее:</a:t>
            </a: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8996318" y="4731046"/>
            <a:ext cx="1657456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363634"/>
                </a:solidFill>
                <a:latin typeface="Arial"/>
                <a:ea typeface="Arial"/>
                <a:cs typeface="Arial"/>
                <a:sym typeface="Arial"/>
              </a:rPr>
              <a:t>Передача продукции другому участнику с подачей сведений в через  электронный (УПД)</a:t>
            </a:r>
            <a:endParaRPr/>
          </a:p>
        </p:txBody>
      </p:sp>
      <p:pic>
        <p:nvPicPr>
          <p:cNvPr id="134" name="Google Shape;13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53041" y="4090762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2715598" y="6005854"/>
            <a:ext cx="717722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lang="ru-RU" sz="1400" u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1 апреля 2025 года оборот немаркированной продукции запрещён</a:t>
            </a:r>
            <a:endParaRPr/>
          </a:p>
        </p:txBody>
      </p:sp>
      <p:sp>
        <p:nvSpPr>
          <p:cNvPr id="136" name="Google Shape;136;p2"/>
          <p:cNvSpPr txBox="1"/>
          <p:nvPr/>
        </p:nvSpPr>
        <p:spPr>
          <a:xfrm>
            <a:off x="463024" y="1178862"/>
            <a:ext cx="112129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63634"/>
                </a:solidFill>
                <a:latin typeface="Arial"/>
                <a:ea typeface="Arial"/>
                <a:cs typeface="Arial"/>
                <a:sym typeface="Arial"/>
              </a:rPr>
              <a:t>Постановление Правительства РФ от 4 мая 2023 г. N 690 «Об особенностях правового регулирования в сфере маркировки товаров средствами идентификации на территориях Донецкой Народной Республики, Луганской Народной Республики, Запорожской области и Херсонской области</a:t>
            </a:r>
            <a:endParaRPr/>
          </a:p>
        </p:txBody>
      </p:sp>
      <p:cxnSp>
        <p:nvCxnSpPr>
          <p:cNvPr id="137" name="Google Shape;137;p2"/>
          <p:cNvCxnSpPr/>
          <p:nvPr/>
        </p:nvCxnSpPr>
        <p:spPr>
          <a:xfrm>
            <a:off x="1972059" y="4905564"/>
            <a:ext cx="7024259" cy="0"/>
          </a:xfrm>
          <a:prstGeom prst="straightConnector1">
            <a:avLst/>
          </a:prstGeom>
          <a:noFill/>
          <a:ln cap="flat" cmpd="sng" w="25400">
            <a:solidFill>
              <a:srgbClr val="6D6E71"/>
            </a:solidFill>
            <a:prstDash val="dot"/>
            <a:miter lim="800000"/>
            <a:headEnd len="sm" w="sm" type="none"/>
            <a:tailEnd len="lg" w="lg" type="stealth"/>
          </a:ln>
        </p:spPr>
      </p:cxnSp>
      <p:cxnSp>
        <p:nvCxnSpPr>
          <p:cNvPr id="138" name="Google Shape;138;p2"/>
          <p:cNvCxnSpPr/>
          <p:nvPr/>
        </p:nvCxnSpPr>
        <p:spPr>
          <a:xfrm>
            <a:off x="3794458" y="2873564"/>
            <a:ext cx="1004718" cy="0"/>
          </a:xfrm>
          <a:prstGeom prst="straightConnector1">
            <a:avLst/>
          </a:prstGeom>
          <a:noFill/>
          <a:ln cap="flat" cmpd="sng" w="25400">
            <a:solidFill>
              <a:srgbClr val="6D6E71"/>
            </a:solidFill>
            <a:prstDash val="dot"/>
            <a:miter lim="800000"/>
            <a:headEnd len="sm" w="sm" type="none"/>
            <a:tailEnd len="lg" w="lg" type="stealth"/>
          </a:ln>
        </p:spPr>
      </p:cxnSp>
      <p:cxnSp>
        <p:nvCxnSpPr>
          <p:cNvPr id="139" name="Google Shape;139;p2"/>
          <p:cNvCxnSpPr/>
          <p:nvPr/>
        </p:nvCxnSpPr>
        <p:spPr>
          <a:xfrm>
            <a:off x="6304213" y="2873564"/>
            <a:ext cx="1004718" cy="0"/>
          </a:xfrm>
          <a:prstGeom prst="straightConnector1">
            <a:avLst/>
          </a:prstGeom>
          <a:noFill/>
          <a:ln cap="flat" cmpd="sng" w="25400">
            <a:solidFill>
              <a:srgbClr val="6D6E71"/>
            </a:solidFill>
            <a:prstDash val="dot"/>
            <a:miter lim="800000"/>
            <a:headEnd len="sm" w="sm" type="none"/>
            <a:tailEnd len="lg" w="lg" type="stealth"/>
          </a:ln>
        </p:spPr>
      </p:cxnSp>
      <p:cxnSp>
        <p:nvCxnSpPr>
          <p:cNvPr id="140" name="Google Shape;140;p2"/>
          <p:cNvCxnSpPr/>
          <p:nvPr/>
        </p:nvCxnSpPr>
        <p:spPr>
          <a:xfrm>
            <a:off x="8866558" y="2873564"/>
            <a:ext cx="1004718" cy="0"/>
          </a:xfrm>
          <a:prstGeom prst="straightConnector1">
            <a:avLst/>
          </a:prstGeom>
          <a:noFill/>
          <a:ln cap="flat" cmpd="sng" w="25400">
            <a:solidFill>
              <a:srgbClr val="6D6E71"/>
            </a:solidFill>
            <a:prstDash val="dot"/>
            <a:miter lim="800000"/>
            <a:headEnd len="sm" w="sm" type="none"/>
            <a:tailEnd len="lg" w="lg" type="stealth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5" y="5081"/>
            <a:ext cx="12182965" cy="68529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/>
          <p:nvPr/>
        </p:nvSpPr>
        <p:spPr>
          <a:xfrm>
            <a:off x="9035" y="5081"/>
            <a:ext cx="6095999" cy="686794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59595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335780" y="1596806"/>
            <a:ext cx="514001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Товарные группы</a:t>
            </a:r>
            <a:endParaRPr b="1"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b="1"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49" name="Google Shape;149;p3"/>
          <p:cNvCxnSpPr/>
          <p:nvPr/>
        </p:nvCxnSpPr>
        <p:spPr>
          <a:xfrm rot="10800000">
            <a:off x="976226" y="2884481"/>
            <a:ext cx="4096288" cy="0"/>
          </a:xfrm>
          <a:prstGeom prst="straightConnector1">
            <a:avLst/>
          </a:prstGeom>
          <a:noFill/>
          <a:ln cap="flat" cmpd="sng" w="41275">
            <a:solidFill>
              <a:srgbClr val="F6F52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" name="Google Shape;15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289" y="5295109"/>
            <a:ext cx="3920996" cy="73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/>
          <p:nvPr/>
        </p:nvSpPr>
        <p:spPr>
          <a:xfrm>
            <a:off x="516000" y="359999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Товары в маркировке</a:t>
            </a:r>
            <a:endParaRPr b="1" i="0" sz="2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56" name="Google Shape;15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1142" y="3328935"/>
            <a:ext cx="7377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0492" y="3328935"/>
            <a:ext cx="59904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5376" y="1610577"/>
            <a:ext cx="64704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6579" y="1610577"/>
            <a:ext cx="52416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83399" y="3348960"/>
            <a:ext cx="61056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07761" y="1604694"/>
            <a:ext cx="823179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/>
          <p:nvPr/>
        </p:nvSpPr>
        <p:spPr>
          <a:xfrm>
            <a:off x="4327333" y="3111185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4327333" y="4116419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МОЛОЧНАЯ</a:t>
            </a:r>
            <a:endParaRPr b="0" i="0" sz="1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ПРОДУКЦИЯ 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6227353" y="3111185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5" name="Google Shape;165;p4"/>
          <p:cNvSpPr/>
          <p:nvPr/>
        </p:nvSpPr>
        <p:spPr>
          <a:xfrm>
            <a:off x="6227353" y="4116419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УПАКОВАННАЯ</a:t>
            </a:r>
            <a:endParaRPr b="0" i="0" sz="1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ВОДА 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4326237" y="1392827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4326237" y="2398061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ЛЕКАРСТВА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516000" y="1392827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516000" y="2398061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ТАБАК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2416020" y="3131210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2416020" y="4136444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ЛЕГКАЯ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ПРОМЫШЛЕННОСТЬ 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10046691" y="1386944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10046691" y="2392178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ОБУВЬ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4" name="Google Shape;174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38916" y="1619351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24973" y="1619351"/>
            <a:ext cx="56832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828679" y="1617664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0259" y="3353700"/>
            <a:ext cx="5568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6226257" y="1393492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9" name="Google Shape;179;p4"/>
          <p:cNvSpPr/>
          <p:nvPr/>
        </p:nvSpPr>
        <p:spPr>
          <a:xfrm>
            <a:off x="6226257" y="2398726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ШУБЫ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0" name="Google Shape;180;p4"/>
          <p:cNvSpPr/>
          <p:nvPr/>
        </p:nvSpPr>
        <p:spPr>
          <a:xfrm>
            <a:off x="8136474" y="1393492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1" name="Google Shape;181;p4"/>
          <p:cNvSpPr/>
          <p:nvPr/>
        </p:nvSpPr>
        <p:spPr>
          <a:xfrm>
            <a:off x="8136474" y="2398726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ДУХИ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ТУАЛЕТНАЯ ВОДА </a:t>
            </a:r>
            <a:endParaRPr b="1" i="0" sz="11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2" name="Google Shape;182;p4"/>
          <p:cNvSpPr/>
          <p:nvPr/>
        </p:nvSpPr>
        <p:spPr>
          <a:xfrm>
            <a:off x="2416020" y="1391805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2416020" y="2397039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ШИНЫ</a:t>
            </a:r>
            <a:endParaRPr b="0" i="0" sz="1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ПОКРЫШКИ 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516000" y="3127841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516000" y="4133075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5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ФОТОАППАРАТЫ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5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ЛАМПЫ ВСПЫШКИ</a:t>
            </a:r>
            <a:endParaRPr/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669783" y="5116593"/>
            <a:ext cx="46848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"/>
          <p:cNvSpPr/>
          <p:nvPr/>
        </p:nvSpPr>
        <p:spPr>
          <a:xfrm>
            <a:off x="8131364" y="4890734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8" name="Google Shape;188;p4"/>
          <p:cNvSpPr/>
          <p:nvPr/>
        </p:nvSpPr>
        <p:spPr>
          <a:xfrm>
            <a:off x="8131364" y="5895968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ПИВО</a:t>
            </a:r>
            <a:r>
              <a:rPr lang="ru-RU" sz="11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СЛАБО-АЛКОГОЛЬНЫЕ НАПИТКИ</a:t>
            </a:r>
            <a:endParaRPr b="1" i="0" sz="11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89" name="Google Shape;189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673928" y="5152593"/>
            <a:ext cx="648000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"/>
          <p:cNvSpPr/>
          <p:nvPr/>
        </p:nvSpPr>
        <p:spPr>
          <a:xfrm>
            <a:off x="6225269" y="4890734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6225269" y="5895968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БАДы</a:t>
            </a:r>
            <a:endParaRPr b="0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2" name="Google Shape;192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828679" y="5160636"/>
            <a:ext cx="720000" cy="6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765776" y="5111676"/>
            <a:ext cx="66624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539990" y="3359736"/>
            <a:ext cx="55872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549133" y="3368063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"/>
          <p:cNvSpPr/>
          <p:nvPr/>
        </p:nvSpPr>
        <p:spPr>
          <a:xfrm>
            <a:off x="2416020" y="4887271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7" name="Google Shape;197;p4"/>
          <p:cNvSpPr/>
          <p:nvPr/>
        </p:nvSpPr>
        <p:spPr>
          <a:xfrm>
            <a:off x="2416020" y="5892504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МЕД. ИЗДЕЛИЯ</a:t>
            </a:r>
            <a:endParaRPr/>
          </a:p>
        </p:txBody>
      </p:sp>
      <p:sp>
        <p:nvSpPr>
          <p:cNvPr id="198" name="Google Shape;198;p4"/>
          <p:cNvSpPr/>
          <p:nvPr/>
        </p:nvSpPr>
        <p:spPr>
          <a:xfrm>
            <a:off x="4326237" y="4887271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4326237" y="5892504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КРЕСЛА-КОЛЯСКИ</a:t>
            </a:r>
            <a:endParaRPr/>
          </a:p>
        </p:txBody>
      </p:sp>
      <p:sp>
        <p:nvSpPr>
          <p:cNvPr id="200" name="Google Shape;200;p4"/>
          <p:cNvSpPr/>
          <p:nvPr/>
        </p:nvSpPr>
        <p:spPr>
          <a:xfrm>
            <a:off x="10046691" y="3114554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1" name="Google Shape;201;p4"/>
          <p:cNvSpPr/>
          <p:nvPr/>
        </p:nvSpPr>
        <p:spPr>
          <a:xfrm>
            <a:off x="10046691" y="4119787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БЕЗАЛКОГОЛЬНЫЕ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НАПИТКИ</a:t>
            </a:r>
            <a:endParaRPr/>
          </a:p>
        </p:txBody>
      </p:sp>
      <p:sp>
        <p:nvSpPr>
          <p:cNvPr id="202" name="Google Shape;202;p4"/>
          <p:cNvSpPr/>
          <p:nvPr/>
        </p:nvSpPr>
        <p:spPr>
          <a:xfrm>
            <a:off x="8136474" y="3122881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3" name="Google Shape;203;p4"/>
          <p:cNvSpPr/>
          <p:nvPr/>
        </p:nvSpPr>
        <p:spPr>
          <a:xfrm>
            <a:off x="8136474" y="4128114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ДЕТСКАЯ ВОДА</a:t>
            </a:r>
            <a:endParaRPr b="0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35219" y="5111676"/>
            <a:ext cx="50688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"/>
          <p:cNvSpPr/>
          <p:nvPr/>
        </p:nvSpPr>
        <p:spPr>
          <a:xfrm>
            <a:off x="516000" y="4887271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516000" y="5892504"/>
            <a:ext cx="1545318" cy="47976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АНТИСЕПТИКИ</a:t>
            </a:r>
            <a:endParaRPr/>
          </a:p>
        </p:txBody>
      </p:sp>
      <p:pic>
        <p:nvPicPr>
          <p:cNvPr id="207" name="Google Shape;207;p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585350" y="5337164"/>
            <a:ext cx="468000" cy="43430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/>
          <p:nvPr/>
        </p:nvSpPr>
        <p:spPr>
          <a:xfrm>
            <a:off x="10046691" y="5935232"/>
            <a:ext cx="1545318" cy="394307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ИКРА</a:t>
            </a:r>
            <a:endParaRPr b="1" i="0" sz="12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10046691" y="4887170"/>
            <a:ext cx="1545318" cy="150165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"/>
          <p:cNvSpPr/>
          <p:nvPr/>
        </p:nvSpPr>
        <p:spPr>
          <a:xfrm>
            <a:off x="516000" y="359999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Пилотные проекты </a:t>
            </a:r>
            <a:endParaRPr/>
          </a:p>
        </p:txBody>
      </p:sp>
      <p:pic>
        <p:nvPicPr>
          <p:cNvPr id="215" name="Google Shape;2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875" y="1459271"/>
            <a:ext cx="60089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650" y="1459271"/>
            <a:ext cx="42768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6902" y="1510392"/>
            <a:ext cx="576000" cy="43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90766" y="1459271"/>
            <a:ext cx="432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"/>
          <p:cNvSpPr/>
          <p:nvPr/>
        </p:nvSpPr>
        <p:spPr>
          <a:xfrm>
            <a:off x="513661" y="1270325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513661" y="2003236"/>
            <a:ext cx="1545318" cy="323276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КОРМА</a:t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ЖИВОТНЫХ</a:t>
            </a:r>
            <a:endParaRPr b="1" i="0" sz="11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2411831" y="1270325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4332243" y="1270325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6234113" y="1270325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513661" y="2497820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25.12.23 - 31.08.24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2411831" y="2003236"/>
            <a:ext cx="1545318" cy="323276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РАСТИТЕЛЬНЫЕ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МАСЛА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2411831" y="2497820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25.12.23 - 31.08.24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4332243" y="2003236"/>
            <a:ext cx="1545318" cy="191360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КОНСЕРВЫ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4332243" y="2497820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12.02.24 - 31.08.24</a:t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6234107" y="2003236"/>
            <a:ext cx="1545318" cy="394307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9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ВЕТЕРИНАРНЫЕ ЛЕКАРСТВЕННЫЕ ПРЕПАРАТЫ</a:t>
            </a:r>
            <a:endParaRPr b="1" i="0" sz="9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0" name="Google Shape;230;p5"/>
          <p:cNvSpPr/>
          <p:nvPr/>
        </p:nvSpPr>
        <p:spPr>
          <a:xfrm>
            <a:off x="6234107" y="2497820"/>
            <a:ext cx="1545318" cy="322796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25.12.23 - 31.08.24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31" name="Google Shape;23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39185" y="1526111"/>
            <a:ext cx="576000" cy="39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16903" y="3405355"/>
            <a:ext cx="576000" cy="31641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"/>
          <p:cNvSpPr/>
          <p:nvPr/>
        </p:nvSpPr>
        <p:spPr>
          <a:xfrm>
            <a:off x="8132277" y="1273806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8154526" y="1945794"/>
            <a:ext cx="1545318" cy="497603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9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СУБСТАНЦИИ ЛЕКАРСТВЕННЫХ ПРЕПАРАТОВ</a:t>
            </a:r>
            <a:endParaRPr/>
          </a:p>
        </p:txBody>
      </p:sp>
      <p:sp>
        <p:nvSpPr>
          <p:cNvPr id="235" name="Google Shape;235;p5"/>
          <p:cNvSpPr/>
          <p:nvPr/>
        </p:nvSpPr>
        <p:spPr>
          <a:xfrm>
            <a:off x="511815" y="3104617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6" name="Google Shape;236;p5"/>
          <p:cNvSpPr/>
          <p:nvPr/>
        </p:nvSpPr>
        <p:spPr>
          <a:xfrm>
            <a:off x="2411831" y="3104617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7" name="Google Shape;237;p5"/>
          <p:cNvSpPr/>
          <p:nvPr/>
        </p:nvSpPr>
        <p:spPr>
          <a:xfrm>
            <a:off x="4335944" y="3104617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8" name="Google Shape;238;p5"/>
          <p:cNvSpPr/>
          <p:nvPr/>
        </p:nvSpPr>
        <p:spPr>
          <a:xfrm>
            <a:off x="8154526" y="2501301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lang="ru-RU" sz="10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29.12.23 - 31.12.24</a:t>
            </a:r>
            <a:endParaRPr b="1" sz="10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9" name="Google Shape;239;p5"/>
          <p:cNvSpPr/>
          <p:nvPr/>
        </p:nvSpPr>
        <p:spPr>
          <a:xfrm>
            <a:off x="511815" y="3837528"/>
            <a:ext cx="1545318" cy="191360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ПЕЧАТНАЯ ПРОДУКЦИЯ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0" name="Google Shape;240;p5"/>
          <p:cNvSpPr/>
          <p:nvPr/>
        </p:nvSpPr>
        <p:spPr>
          <a:xfrm>
            <a:off x="511815" y="4332112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01.09.24 – 31.08.25</a:t>
            </a:r>
            <a:endParaRPr/>
          </a:p>
        </p:txBody>
      </p:sp>
      <p:sp>
        <p:nvSpPr>
          <p:cNvPr id="241" name="Google Shape;241;p5"/>
          <p:cNvSpPr/>
          <p:nvPr/>
        </p:nvSpPr>
        <p:spPr>
          <a:xfrm>
            <a:off x="2411831" y="3837528"/>
            <a:ext cx="1545318" cy="292834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КОСМЕТИКА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БЫТОВАЯ ХИМИЯ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2" name="Google Shape;242;p5"/>
          <p:cNvSpPr/>
          <p:nvPr/>
        </p:nvSpPr>
        <p:spPr>
          <a:xfrm>
            <a:off x="2411831" y="4332112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15.01.24 - 28.02.25</a:t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4332244" y="3837528"/>
            <a:ext cx="1545318" cy="206581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ВЕЛОСИПЕДЫ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4" name="Google Shape;244;p5"/>
          <p:cNvSpPr/>
          <p:nvPr/>
        </p:nvSpPr>
        <p:spPr>
          <a:xfrm>
            <a:off x="4332244" y="4332112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01.09.24</a:t>
            </a:r>
            <a:endParaRPr b="0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45" name="Google Shape;245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29611" y="3293563"/>
            <a:ext cx="509759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51576" y="3293719"/>
            <a:ext cx="30672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6320" y="5194815"/>
            <a:ext cx="540000" cy="40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936732" y="512785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"/>
          <p:cNvSpPr/>
          <p:nvPr/>
        </p:nvSpPr>
        <p:spPr>
          <a:xfrm>
            <a:off x="8128577" y="3108743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0" name="Google Shape;250;p5"/>
          <p:cNvSpPr/>
          <p:nvPr/>
        </p:nvSpPr>
        <p:spPr>
          <a:xfrm>
            <a:off x="8132277" y="3882074"/>
            <a:ext cx="1545318" cy="323276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9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ТЕХНИЧЕСКИЕ СРЕДСТВА </a:t>
            </a:r>
            <a:r>
              <a:rPr b="1" lang="ru-RU" sz="9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РЕАБИЛИТАЦИИ</a:t>
            </a:r>
            <a:endParaRPr b="1" i="0" sz="9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513661" y="4938909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2434073" y="4938909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8132277" y="4332268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15.10.23 - 31.08.24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513661" y="5671820"/>
            <a:ext cx="1545318" cy="323276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ОПТОВОЛОКНО</a:t>
            </a:r>
            <a:endParaRPr b="0" i="0" sz="11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513661" y="6166404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01.12.23 - 01.12.24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2434073" y="5671820"/>
            <a:ext cx="1545318" cy="191360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</a:t>
            </a:r>
            <a:r>
              <a:rPr b="1" lang="ru-RU" sz="12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АДИО-ЭЛЕКТРОНИКА</a:t>
            </a:r>
            <a:endParaRPr b="0" i="0" sz="1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7" name="Google Shape;257;p5"/>
          <p:cNvSpPr/>
          <p:nvPr/>
        </p:nvSpPr>
        <p:spPr>
          <a:xfrm>
            <a:off x="2434073" y="6166404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01.12.23 - 28.02.25</a:t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58" name="Google Shape;258;p5"/>
          <p:cNvGrpSpPr/>
          <p:nvPr/>
        </p:nvGrpSpPr>
        <p:grpSpPr>
          <a:xfrm>
            <a:off x="6214666" y="3107326"/>
            <a:ext cx="1549018" cy="1651764"/>
            <a:chOff x="5402766" y="4999832"/>
            <a:chExt cx="1549018" cy="1651764"/>
          </a:xfrm>
        </p:grpSpPr>
        <p:sp>
          <p:nvSpPr>
            <p:cNvPr id="259" name="Google Shape;259;p5"/>
            <p:cNvSpPr/>
            <p:nvPr/>
          </p:nvSpPr>
          <p:spPr>
            <a:xfrm>
              <a:off x="5406466" y="4999832"/>
              <a:ext cx="1545318" cy="1233995"/>
            </a:xfrm>
            <a:prstGeom prst="roundRect">
              <a:avLst>
                <a:gd fmla="val 4699" name="adj"/>
              </a:avLst>
            </a:prstGeom>
            <a:noFill/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6000" lIns="36000" spcFirstLastPara="1" rIns="36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t/>
              </a:r>
              <a:endParaRPr b="1" i="0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5402766" y="5799514"/>
              <a:ext cx="1545318" cy="292834"/>
            </a:xfrm>
            <a:prstGeom prst="roundRect">
              <a:avLst>
                <a:gd fmla="val 9854" name="adj"/>
              </a:avLst>
            </a:prstGeom>
            <a:noFill/>
            <a:ln>
              <a:noFill/>
            </a:ln>
          </p:spPr>
          <p:txBody>
            <a:bodyPr anchorCtr="0" anchor="t" bIns="36000" lIns="36000" spcFirstLastPara="1" rIns="36000" wrap="square" tIns="72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66A"/>
                </a:buClr>
                <a:buSzPts val="800"/>
                <a:buFont typeface="Quattrocento Sans"/>
                <a:buNone/>
              </a:pPr>
              <a:r>
                <a:rPr b="1" lang="ru-RU" sz="1100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ИГРУШКИ</a:t>
              </a:r>
              <a:endParaRPr b="0" i="0" sz="11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406466" y="6227327"/>
              <a:ext cx="1545318" cy="424269"/>
            </a:xfrm>
            <a:prstGeom prst="roundRect">
              <a:avLst>
                <a:gd fmla="val 9854" name="adj"/>
              </a:avLst>
            </a:prstGeom>
            <a:noFill/>
            <a:ln>
              <a:noFill/>
            </a:ln>
          </p:spPr>
          <p:txBody>
            <a:bodyPr anchorCtr="0" anchor="t" bIns="72000" lIns="36000" spcFirstLastPara="1" rIns="36000" wrap="square" tIns="72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ru-RU" sz="1100" u="none" cap="none" strike="noStrike">
                  <a:solidFill>
                    <a:srgbClr val="63666A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20.12.23 - 1.12.24</a:t>
              </a:r>
              <a:endParaRPr/>
            </a:p>
          </p:txBody>
        </p:sp>
        <p:pic>
          <p:nvPicPr>
            <p:cNvPr id="262" name="Google Shape;262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909125" y="5193098"/>
              <a:ext cx="540000" cy="531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3" name="Google Shape;263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14474" y="3343962"/>
            <a:ext cx="5400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"/>
          <p:cNvSpPr/>
          <p:nvPr/>
        </p:nvSpPr>
        <p:spPr>
          <a:xfrm>
            <a:off x="4335944" y="4932902"/>
            <a:ext cx="1545318" cy="119472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9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5" name="Google Shape;265;p5"/>
          <p:cNvSpPr/>
          <p:nvPr/>
        </p:nvSpPr>
        <p:spPr>
          <a:xfrm>
            <a:off x="4428413" y="5625621"/>
            <a:ext cx="1545318" cy="544607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ru-RU" sz="105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БЕЗАЛКОГОЛЬНОЕ ПИВО</a:t>
            </a:r>
            <a:endParaRPr b="1" sz="105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66" name="Google Shape;266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02046" y="5066373"/>
            <a:ext cx="466170" cy="51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762633" y="5046845"/>
            <a:ext cx="564646" cy="56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487706" y="3266684"/>
            <a:ext cx="555061" cy="52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460411" y="1447607"/>
            <a:ext cx="609653" cy="54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"/>
          <p:cNvPicPr preferRelativeResize="0"/>
          <p:nvPr/>
        </p:nvPicPr>
        <p:blipFill rotWithShape="1">
          <a:blip r:embed="rId19">
            <a:alphaModFix/>
          </a:blip>
          <a:srcRect b="7424" l="0" r="0" t="21923"/>
          <a:stretch/>
        </p:blipFill>
        <p:spPr>
          <a:xfrm>
            <a:off x="8647665" y="5120859"/>
            <a:ext cx="556308" cy="40381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"/>
          <p:cNvSpPr/>
          <p:nvPr/>
        </p:nvSpPr>
        <p:spPr>
          <a:xfrm>
            <a:off x="6211621" y="4940099"/>
            <a:ext cx="1545318" cy="119472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9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6332127" y="5625621"/>
            <a:ext cx="1545318" cy="544607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ru-RU" sz="9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ТИТАНОВАЯ МЕТАЛЛОПРОДУКЦИЯ</a:t>
            </a:r>
            <a:endParaRPr b="1" sz="9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10052690" y="1265467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10052690" y="3098273"/>
            <a:ext cx="1545318" cy="1233995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5" name="Google Shape;275;p5"/>
          <p:cNvSpPr/>
          <p:nvPr/>
        </p:nvSpPr>
        <p:spPr>
          <a:xfrm>
            <a:off x="10068310" y="3837528"/>
            <a:ext cx="1545318" cy="323276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2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СЛАБЫЙ АЛКОГОЛЬ</a:t>
            </a:r>
            <a:endParaRPr/>
          </a:p>
        </p:txBody>
      </p:sp>
      <p:sp>
        <p:nvSpPr>
          <p:cNvPr id="276" name="Google Shape;276;p5"/>
          <p:cNvSpPr/>
          <p:nvPr/>
        </p:nvSpPr>
        <p:spPr>
          <a:xfrm>
            <a:off x="8123655" y="4938909"/>
            <a:ext cx="1545318" cy="1194724"/>
          </a:xfrm>
          <a:prstGeom prst="roundRect">
            <a:avLst>
              <a:gd fmla="val 4699" name="adj"/>
            </a:avLst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t/>
            </a:r>
            <a:endParaRPr b="1" i="0" sz="9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8177355" y="5604657"/>
            <a:ext cx="1545318" cy="544607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ru-RU" sz="9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ОТОПИТЕЛЬНЫЕ ПРИБОРЫ</a:t>
            </a:r>
            <a:endParaRPr b="1" sz="9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9992578" y="2046239"/>
            <a:ext cx="1545318" cy="461562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800"/>
              <a:buFont typeface="Quattrocento Sans"/>
              <a:buNone/>
            </a:pPr>
            <a:r>
              <a:rPr b="1" i="0" lang="ru-RU" sz="105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СТРОИТЕЛЬНЫЕ МАТЕРИАЛЫ</a:t>
            </a:r>
            <a:endParaRPr b="0" i="0" sz="105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6211151" y="6102847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Эксперимент завершен</a:t>
            </a:r>
            <a:endParaRPr/>
          </a:p>
        </p:txBody>
      </p:sp>
      <p:sp>
        <p:nvSpPr>
          <p:cNvPr id="280" name="Google Shape;280;p5"/>
          <p:cNvSpPr/>
          <p:nvPr/>
        </p:nvSpPr>
        <p:spPr>
          <a:xfrm>
            <a:off x="4326378" y="6134823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1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Эксперимент завершен</a:t>
            </a:r>
            <a:endParaRPr/>
          </a:p>
        </p:txBody>
      </p:sp>
      <p:sp>
        <p:nvSpPr>
          <p:cNvPr id="281" name="Google Shape;281;p5"/>
          <p:cNvSpPr/>
          <p:nvPr/>
        </p:nvSpPr>
        <p:spPr>
          <a:xfrm>
            <a:off x="8128577" y="6128300"/>
            <a:ext cx="1545318" cy="424269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72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0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01.04.24 – 28.02.2025</a:t>
            </a:r>
            <a:endParaRPr b="1" i="0" sz="1000" u="none" cap="none" strike="noStrike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82" name="Google Shape;282;p5"/>
          <p:cNvGrpSpPr/>
          <p:nvPr/>
        </p:nvGrpSpPr>
        <p:grpSpPr>
          <a:xfrm>
            <a:off x="10054928" y="4938909"/>
            <a:ext cx="1545318" cy="1194724"/>
            <a:chOff x="4340887" y="4222352"/>
            <a:chExt cx="1545318" cy="1194724"/>
          </a:xfrm>
        </p:grpSpPr>
        <p:pic>
          <p:nvPicPr>
            <p:cNvPr id="283" name="Google Shape;283;p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802621" y="4298837"/>
              <a:ext cx="720000" cy="69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5"/>
            <p:cNvSpPr/>
            <p:nvPr/>
          </p:nvSpPr>
          <p:spPr>
            <a:xfrm>
              <a:off x="4340887" y="4222352"/>
              <a:ext cx="1545318" cy="1194724"/>
            </a:xfrm>
            <a:prstGeom prst="roundRect">
              <a:avLst>
                <a:gd fmla="val 4699" name="adj"/>
              </a:avLst>
            </a:prstGeom>
            <a:noFill/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6000" lIns="36000" spcFirstLastPara="1" rIns="36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t/>
              </a:r>
              <a:endParaRPr b="1" i="0" sz="900" u="none" cap="none" strike="noStrike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85" name="Google Shape;285;p5"/>
          <p:cNvSpPr/>
          <p:nvPr/>
        </p:nvSpPr>
        <p:spPr>
          <a:xfrm>
            <a:off x="10051228" y="5769490"/>
            <a:ext cx="1545318" cy="544607"/>
          </a:xfrm>
          <a:prstGeom prst="roundRect">
            <a:avLst>
              <a:gd fmla="val 9854" name="adj"/>
            </a:avLst>
          </a:prstGeom>
          <a:noFill/>
          <a:ln>
            <a:noFill/>
          </a:ln>
        </p:spPr>
        <p:txBody>
          <a:bodyPr anchorCtr="0" anchor="t" bIns="36000" lIns="36000" spcFirstLastPara="1" rIns="36000" wrap="square" tIns="72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ru-RU" sz="11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СПОРТПИТ</a:t>
            </a:r>
            <a:endParaRPr b="1" sz="11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5" y="5081"/>
            <a:ext cx="12182965" cy="685291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6"/>
          <p:cNvSpPr/>
          <p:nvPr/>
        </p:nvSpPr>
        <p:spPr>
          <a:xfrm>
            <a:off x="9035" y="5081"/>
            <a:ext cx="6095999" cy="686794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59595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"/>
          <p:cNvSpPr/>
          <p:nvPr/>
        </p:nvSpPr>
        <p:spPr>
          <a:xfrm>
            <a:off x="335780" y="1596806"/>
            <a:ext cx="514001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 работает маркировка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b="1" lang="ru-RU"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b="1"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94" name="Google Shape;294;p6"/>
          <p:cNvCxnSpPr/>
          <p:nvPr/>
        </p:nvCxnSpPr>
        <p:spPr>
          <a:xfrm rot="10800000">
            <a:off x="976226" y="2884481"/>
            <a:ext cx="4096288" cy="0"/>
          </a:xfrm>
          <a:prstGeom prst="straightConnector1">
            <a:avLst/>
          </a:prstGeom>
          <a:noFill/>
          <a:ln cap="flat" cmpd="sng" w="41275">
            <a:solidFill>
              <a:srgbClr val="F6F52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5" name="Google Shape;29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289" y="5295109"/>
            <a:ext cx="3920996" cy="73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"/>
          <p:cNvSpPr/>
          <p:nvPr/>
        </p:nvSpPr>
        <p:spPr>
          <a:xfrm>
            <a:off x="515999" y="2525229"/>
            <a:ext cx="3331171" cy="61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товара (GTIN)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Количество символов - 14</a:t>
            </a:r>
            <a:endParaRPr/>
          </a:p>
        </p:txBody>
      </p:sp>
      <p:sp>
        <p:nvSpPr>
          <p:cNvPr id="302" name="Google Shape;302;p7"/>
          <p:cNvSpPr/>
          <p:nvPr/>
        </p:nvSpPr>
        <p:spPr>
          <a:xfrm>
            <a:off x="4024829" y="2525229"/>
            <a:ext cx="3331171" cy="61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Серийный номер ед. товара S/N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Кол-во символов: 6 символов</a:t>
            </a:r>
            <a:endParaRPr/>
          </a:p>
        </p:txBody>
      </p:sp>
      <p:sp>
        <p:nvSpPr>
          <p:cNvPr id="303" name="Google Shape;303;p7"/>
          <p:cNvSpPr/>
          <p:nvPr/>
        </p:nvSpPr>
        <p:spPr>
          <a:xfrm>
            <a:off x="516000" y="1661402"/>
            <a:ext cx="6840000" cy="44243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идентификации товара</a:t>
            </a:r>
            <a:endParaRPr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7564582" y="1661402"/>
            <a:ext cx="4111418" cy="44243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проверки</a:t>
            </a:r>
            <a:endParaRPr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7564582" y="2525229"/>
            <a:ext cx="4111418" cy="61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«Короткий» криптохвост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Кол-во символов - 4</a:t>
            </a:r>
            <a:endParaRPr/>
          </a:p>
        </p:txBody>
      </p:sp>
      <p:cxnSp>
        <p:nvCxnSpPr>
          <p:cNvPr id="306" name="Google Shape;306;p7"/>
          <p:cNvCxnSpPr>
            <a:stCxn id="304" idx="2"/>
            <a:endCxn id="305" idx="0"/>
          </p:cNvCxnSpPr>
          <p:nvPr/>
        </p:nvCxnSpPr>
        <p:spPr>
          <a:xfrm>
            <a:off x="9620291" y="2103832"/>
            <a:ext cx="0" cy="421500"/>
          </a:xfrm>
          <a:prstGeom prst="straightConnector1">
            <a:avLst/>
          </a:prstGeom>
          <a:noFill/>
          <a:ln cap="flat" cmpd="sng" w="12700">
            <a:solidFill>
              <a:srgbClr val="63666A"/>
            </a:solidFill>
            <a:prstDash val="dot"/>
            <a:miter lim="800000"/>
            <a:headEnd len="sm" w="sm" type="none"/>
            <a:tailEnd len="med" w="med" type="triangle"/>
          </a:ln>
        </p:spPr>
      </p:cxnSp>
      <p:sp>
        <p:nvSpPr>
          <p:cNvPr id="307" name="Google Shape;307;p7"/>
          <p:cNvSpPr/>
          <p:nvPr/>
        </p:nvSpPr>
        <p:spPr>
          <a:xfrm>
            <a:off x="516000" y="360000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45700" lIns="1800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Формат кода для молочной продукции (ППР 2099)</a:t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08" name="Google Shape;308;p7"/>
          <p:cNvCxnSpPr>
            <a:stCxn id="303" idx="2"/>
            <a:endCxn id="301" idx="0"/>
          </p:cNvCxnSpPr>
          <p:nvPr/>
        </p:nvCxnSpPr>
        <p:spPr>
          <a:xfrm rot="5400000">
            <a:off x="2848050" y="1437382"/>
            <a:ext cx="421500" cy="1754400"/>
          </a:xfrm>
          <a:prstGeom prst="bentConnector3">
            <a:avLst>
              <a:gd fmla="val 49988" name="adj1"/>
            </a:avLst>
          </a:prstGeom>
          <a:noFill/>
          <a:ln cap="flat" cmpd="sng" w="12700">
            <a:solidFill>
              <a:srgbClr val="6D6E71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309" name="Google Shape;309;p7"/>
          <p:cNvCxnSpPr>
            <a:stCxn id="303" idx="2"/>
            <a:endCxn id="302" idx="0"/>
          </p:cNvCxnSpPr>
          <p:nvPr/>
        </p:nvCxnSpPr>
        <p:spPr>
          <a:xfrm flipH="1" rot="-5400000">
            <a:off x="4602450" y="1437382"/>
            <a:ext cx="421500" cy="1754400"/>
          </a:xfrm>
          <a:prstGeom prst="bentConnector3">
            <a:avLst>
              <a:gd fmla="val 49988" name="adj1"/>
            </a:avLst>
          </a:prstGeom>
          <a:noFill/>
          <a:ln cap="flat" cmpd="sng" w="12700">
            <a:solidFill>
              <a:srgbClr val="63666A"/>
            </a:solidFill>
            <a:prstDash val="dot"/>
            <a:miter lim="800000"/>
            <a:headEnd len="sm" w="sm" type="none"/>
            <a:tailEnd len="med" w="med" type="triangle"/>
          </a:ln>
        </p:spPr>
      </p:cxnSp>
      <p:sp>
        <p:nvSpPr>
          <p:cNvPr id="310" name="Google Shape;310;p7"/>
          <p:cNvSpPr/>
          <p:nvPr/>
        </p:nvSpPr>
        <p:spPr>
          <a:xfrm>
            <a:off x="1747060" y="3874126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1" name="Google Shape;311;p7"/>
          <p:cNvSpPr/>
          <p:nvPr/>
        </p:nvSpPr>
        <p:spPr>
          <a:xfrm>
            <a:off x="2666588" y="3874126"/>
            <a:ext cx="892264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GTIN (14)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2" name="Google Shape;312;p7"/>
          <p:cNvSpPr/>
          <p:nvPr/>
        </p:nvSpPr>
        <p:spPr>
          <a:xfrm>
            <a:off x="3950534" y="3874126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21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3" name="Google Shape;313;p7"/>
          <p:cNvSpPr/>
          <p:nvPr/>
        </p:nvSpPr>
        <p:spPr>
          <a:xfrm>
            <a:off x="4872692" y="3874126"/>
            <a:ext cx="105899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SERIAL (6)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4" name="Google Shape;314;p7"/>
          <p:cNvSpPr/>
          <p:nvPr/>
        </p:nvSpPr>
        <p:spPr>
          <a:xfrm>
            <a:off x="6411544" y="3874126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GS</a:t>
            </a:r>
            <a:endParaRPr b="1" sz="14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5" name="Google Shape;315;p7"/>
          <p:cNvSpPr/>
          <p:nvPr/>
        </p:nvSpPr>
        <p:spPr>
          <a:xfrm>
            <a:off x="7457526" y="3874126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93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6" name="Google Shape;316;p7"/>
          <p:cNvSpPr/>
          <p:nvPr/>
        </p:nvSpPr>
        <p:spPr>
          <a:xfrm>
            <a:off x="8409119" y="3890057"/>
            <a:ext cx="1322891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проверки (4)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17" name="Google Shape;317;p7"/>
          <p:cNvGrpSpPr/>
          <p:nvPr/>
        </p:nvGrpSpPr>
        <p:grpSpPr>
          <a:xfrm>
            <a:off x="2321234" y="4000126"/>
            <a:ext cx="288000" cy="288000"/>
            <a:chOff x="3329058" y="3890057"/>
            <a:chExt cx="360000" cy="360000"/>
          </a:xfrm>
        </p:grpSpPr>
        <p:cxnSp>
          <p:nvCxnSpPr>
            <p:cNvPr id="318" name="Google Shape;318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19" name="Google Shape;319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20" name="Google Shape;320;p7"/>
          <p:cNvGrpSpPr/>
          <p:nvPr/>
        </p:nvGrpSpPr>
        <p:grpSpPr>
          <a:xfrm>
            <a:off x="3602036" y="4000126"/>
            <a:ext cx="288000" cy="288000"/>
            <a:chOff x="3329058" y="3890057"/>
            <a:chExt cx="360000" cy="360000"/>
          </a:xfrm>
        </p:grpSpPr>
        <p:cxnSp>
          <p:nvCxnSpPr>
            <p:cNvPr id="321" name="Google Shape;321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2" name="Google Shape;322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23" name="Google Shape;323;p7"/>
          <p:cNvGrpSpPr/>
          <p:nvPr/>
        </p:nvGrpSpPr>
        <p:grpSpPr>
          <a:xfrm>
            <a:off x="4531981" y="4000126"/>
            <a:ext cx="288000" cy="288000"/>
            <a:chOff x="3329058" y="3890057"/>
            <a:chExt cx="360000" cy="360000"/>
          </a:xfrm>
        </p:grpSpPr>
        <p:cxnSp>
          <p:nvCxnSpPr>
            <p:cNvPr id="324" name="Google Shape;324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5" name="Google Shape;325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26" name="Google Shape;326;p7"/>
          <p:cNvGrpSpPr/>
          <p:nvPr/>
        </p:nvGrpSpPr>
        <p:grpSpPr>
          <a:xfrm>
            <a:off x="5967796" y="4000126"/>
            <a:ext cx="288000" cy="288000"/>
            <a:chOff x="3329058" y="3890057"/>
            <a:chExt cx="360000" cy="360000"/>
          </a:xfrm>
        </p:grpSpPr>
        <p:cxnSp>
          <p:nvCxnSpPr>
            <p:cNvPr id="327" name="Google Shape;327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8" name="Google Shape;328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29" name="Google Shape;329;p7"/>
          <p:cNvGrpSpPr/>
          <p:nvPr/>
        </p:nvGrpSpPr>
        <p:grpSpPr>
          <a:xfrm>
            <a:off x="7150592" y="4000126"/>
            <a:ext cx="288000" cy="288000"/>
            <a:chOff x="3329058" y="3890057"/>
            <a:chExt cx="360000" cy="360000"/>
          </a:xfrm>
        </p:grpSpPr>
        <p:cxnSp>
          <p:nvCxnSpPr>
            <p:cNvPr id="330" name="Google Shape;330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1" name="Google Shape;331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32" name="Google Shape;332;p7"/>
          <p:cNvGrpSpPr/>
          <p:nvPr/>
        </p:nvGrpSpPr>
        <p:grpSpPr>
          <a:xfrm>
            <a:off x="8035510" y="4000126"/>
            <a:ext cx="288000" cy="288000"/>
            <a:chOff x="3329058" y="3890057"/>
            <a:chExt cx="360000" cy="360000"/>
          </a:xfrm>
        </p:grpSpPr>
        <p:cxnSp>
          <p:nvCxnSpPr>
            <p:cNvPr id="333" name="Google Shape;333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4" name="Google Shape;334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35" name="Google Shape;335;p7"/>
          <p:cNvSpPr/>
          <p:nvPr/>
        </p:nvSpPr>
        <p:spPr>
          <a:xfrm>
            <a:off x="6281262" y="3743850"/>
            <a:ext cx="800546" cy="800546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1800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6" name="Google Shape;336;p7"/>
          <p:cNvSpPr/>
          <p:nvPr/>
        </p:nvSpPr>
        <p:spPr>
          <a:xfrm>
            <a:off x="516000" y="5151017"/>
            <a:ext cx="8656574" cy="1346975"/>
          </a:xfrm>
          <a:prstGeom prst="roundRect">
            <a:avLst>
              <a:gd fmla="val 8135" name="adj"/>
            </a:avLst>
          </a:prstGeom>
          <a:solidFill>
            <a:srgbClr val="63666A"/>
          </a:solidFill>
          <a:ln>
            <a:noFill/>
          </a:ln>
        </p:spPr>
        <p:txBody>
          <a:bodyPr anchorCtr="0" anchor="ctr" bIns="45700" lIns="1080000" spcFirstLastPara="1" rIns="90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Средство идентификации потребительской упаковки, групповой упаковки, набора товаров содержит код маркировки, включающий в себя 3 группы данных, идентифицирующихся атрибутами (идентификаторами применения - AI), предусмотренными стандартом GS1 Data Matrix. </a:t>
            </a:r>
            <a:endParaRPr sz="1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u="sng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начале кода маркировки присутствует признак символики GS1 Data Matrix FNC1 (ASCII 232/ E8 hex), GS - символ-разделитель, код 29 в таблице символов ASCII (1D hex)</a:t>
            </a:r>
            <a:endParaRPr sz="1400" u="sng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37" name="Google Shape;3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75" y="5460317"/>
            <a:ext cx="728374" cy="728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ign, dark&#10;&#10;Description automatically generated" id="338" name="Google Shape;33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13362" y="4689677"/>
            <a:ext cx="431191" cy="431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339" name="Google Shape;33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6528" y="3227967"/>
            <a:ext cx="1701049" cy="3314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340" name="Google Shape;340;p7"/>
          <p:cNvPicPr preferRelativeResize="0"/>
          <p:nvPr/>
        </p:nvPicPr>
        <p:blipFill rotWithShape="1">
          <a:blip r:embed="rId6">
            <a:alphaModFix/>
          </a:blip>
          <a:srcRect b="25845" l="64819" r="-1" t="69069"/>
          <a:stretch/>
        </p:blipFill>
        <p:spPr>
          <a:xfrm>
            <a:off x="9272723" y="5757499"/>
            <a:ext cx="1531013" cy="431192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text, sign, dark&#10;&#10;Description automatically generated" id="341" name="Google Shape;34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784963">
            <a:off x="10798973" y="5541904"/>
            <a:ext cx="431191" cy="43119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7"/>
          <p:cNvSpPr/>
          <p:nvPr/>
        </p:nvSpPr>
        <p:spPr>
          <a:xfrm>
            <a:off x="694555" y="3894959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FNC1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43" name="Google Shape;343;p7"/>
          <p:cNvGrpSpPr/>
          <p:nvPr/>
        </p:nvGrpSpPr>
        <p:grpSpPr>
          <a:xfrm>
            <a:off x="1415876" y="4016057"/>
            <a:ext cx="288000" cy="288000"/>
            <a:chOff x="3329058" y="3890057"/>
            <a:chExt cx="360000" cy="360000"/>
          </a:xfrm>
        </p:grpSpPr>
        <p:cxnSp>
          <p:nvCxnSpPr>
            <p:cNvPr id="344" name="Google Shape;344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5" name="Google Shape;345;p7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6" name="Google Shape;346;p7"/>
          <p:cNvSpPr/>
          <p:nvPr/>
        </p:nvSpPr>
        <p:spPr>
          <a:xfrm>
            <a:off x="564801" y="3759784"/>
            <a:ext cx="800546" cy="800546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1800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8"/>
          <p:cNvSpPr/>
          <p:nvPr/>
        </p:nvSpPr>
        <p:spPr>
          <a:xfrm>
            <a:off x="515999" y="3171020"/>
            <a:ext cx="3331171" cy="61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товара (GTIN)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Количество символов - 14</a:t>
            </a:r>
            <a:endParaRPr/>
          </a:p>
        </p:txBody>
      </p:sp>
      <p:sp>
        <p:nvSpPr>
          <p:cNvPr id="353" name="Google Shape;353;p8"/>
          <p:cNvSpPr/>
          <p:nvPr/>
        </p:nvSpPr>
        <p:spPr>
          <a:xfrm>
            <a:off x="4024829" y="3171020"/>
            <a:ext cx="3331171" cy="61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Серийный номер ед. товара S/N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Кол-во символов: 13 символов</a:t>
            </a:r>
            <a:endParaRPr/>
          </a:p>
        </p:txBody>
      </p:sp>
      <p:sp>
        <p:nvSpPr>
          <p:cNvPr id="354" name="Google Shape;354;p8"/>
          <p:cNvSpPr/>
          <p:nvPr/>
        </p:nvSpPr>
        <p:spPr>
          <a:xfrm>
            <a:off x="516000" y="1661402"/>
            <a:ext cx="6840000" cy="44243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идентификации товара</a:t>
            </a:r>
            <a:endParaRPr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5" name="Google Shape;355;p8"/>
          <p:cNvSpPr/>
          <p:nvPr/>
        </p:nvSpPr>
        <p:spPr>
          <a:xfrm>
            <a:off x="7564582" y="1661402"/>
            <a:ext cx="4111418" cy="442430"/>
          </a:xfrm>
          <a:prstGeom prst="roundRect">
            <a:avLst>
              <a:gd fmla="val 16667" name="adj"/>
            </a:avLst>
          </a:prstGeom>
          <a:solidFill>
            <a:srgbClr val="F6F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проверки</a:t>
            </a:r>
            <a:endParaRPr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6" name="Google Shape;356;p8"/>
          <p:cNvSpPr/>
          <p:nvPr/>
        </p:nvSpPr>
        <p:spPr>
          <a:xfrm>
            <a:off x="7564582" y="3171020"/>
            <a:ext cx="4111418" cy="61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«Короткий» криптохвост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Кол-во символов - 4</a:t>
            </a:r>
            <a:endParaRPr/>
          </a:p>
        </p:txBody>
      </p:sp>
      <p:cxnSp>
        <p:nvCxnSpPr>
          <p:cNvPr id="357" name="Google Shape;357;p8"/>
          <p:cNvCxnSpPr>
            <a:stCxn id="355" idx="2"/>
            <a:endCxn id="356" idx="0"/>
          </p:cNvCxnSpPr>
          <p:nvPr/>
        </p:nvCxnSpPr>
        <p:spPr>
          <a:xfrm>
            <a:off x="9620291" y="2103832"/>
            <a:ext cx="0" cy="1067100"/>
          </a:xfrm>
          <a:prstGeom prst="straightConnector1">
            <a:avLst/>
          </a:prstGeom>
          <a:noFill/>
          <a:ln cap="flat" cmpd="sng" w="12700">
            <a:solidFill>
              <a:srgbClr val="63666A"/>
            </a:solidFill>
            <a:prstDash val="dot"/>
            <a:miter lim="800000"/>
            <a:headEnd len="sm" w="sm" type="none"/>
            <a:tailEnd len="med" w="med" type="triangle"/>
          </a:ln>
        </p:spPr>
      </p:cxnSp>
      <p:sp>
        <p:nvSpPr>
          <p:cNvPr id="358" name="Google Shape;358;p8"/>
          <p:cNvSpPr/>
          <p:nvPr/>
        </p:nvSpPr>
        <p:spPr>
          <a:xfrm>
            <a:off x="516000" y="360000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45700" lIns="1800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Формат кода для упакованной воды (ППР 841)</a:t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9" name="Google Shape;359;p8"/>
          <p:cNvCxnSpPr>
            <a:stCxn id="354" idx="2"/>
            <a:endCxn id="352" idx="0"/>
          </p:cNvCxnSpPr>
          <p:nvPr/>
        </p:nvCxnSpPr>
        <p:spPr>
          <a:xfrm rot="5400000">
            <a:off x="2525250" y="1760182"/>
            <a:ext cx="1067100" cy="1754400"/>
          </a:xfrm>
          <a:prstGeom prst="bentConnector3">
            <a:avLst>
              <a:gd fmla="val 50004" name="adj1"/>
            </a:avLst>
          </a:prstGeom>
          <a:noFill/>
          <a:ln cap="flat" cmpd="sng" w="12700">
            <a:solidFill>
              <a:srgbClr val="6D6E71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360" name="Google Shape;360;p8"/>
          <p:cNvCxnSpPr>
            <a:stCxn id="354" idx="2"/>
            <a:endCxn id="353" idx="0"/>
          </p:cNvCxnSpPr>
          <p:nvPr/>
        </p:nvCxnSpPr>
        <p:spPr>
          <a:xfrm flipH="1" rot="-5400000">
            <a:off x="4279650" y="1760182"/>
            <a:ext cx="1067100" cy="1754400"/>
          </a:xfrm>
          <a:prstGeom prst="bentConnector3">
            <a:avLst>
              <a:gd fmla="val 50004" name="adj1"/>
            </a:avLst>
          </a:prstGeom>
          <a:noFill/>
          <a:ln cap="flat" cmpd="sng" w="12700">
            <a:solidFill>
              <a:srgbClr val="63666A"/>
            </a:solidFill>
            <a:prstDash val="dot"/>
            <a:miter lim="800000"/>
            <a:headEnd len="sm" w="sm" type="none"/>
            <a:tailEnd len="med" w="med" type="triangle"/>
          </a:ln>
        </p:spPr>
      </p:cxnSp>
      <p:sp>
        <p:nvSpPr>
          <p:cNvPr id="361" name="Google Shape;361;p8"/>
          <p:cNvSpPr/>
          <p:nvPr/>
        </p:nvSpPr>
        <p:spPr>
          <a:xfrm>
            <a:off x="2958232" y="4879484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2" name="Google Shape;362;p8"/>
          <p:cNvSpPr/>
          <p:nvPr/>
        </p:nvSpPr>
        <p:spPr>
          <a:xfrm>
            <a:off x="3877760" y="4879484"/>
            <a:ext cx="892264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GTIN (14)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3" name="Google Shape;363;p8"/>
          <p:cNvSpPr/>
          <p:nvPr/>
        </p:nvSpPr>
        <p:spPr>
          <a:xfrm>
            <a:off x="5161706" y="4879484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21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4" name="Google Shape;364;p8"/>
          <p:cNvSpPr/>
          <p:nvPr/>
        </p:nvSpPr>
        <p:spPr>
          <a:xfrm>
            <a:off x="6083864" y="4879484"/>
            <a:ext cx="105899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SERIAL (13)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5" name="Google Shape;365;p8"/>
          <p:cNvSpPr/>
          <p:nvPr/>
        </p:nvSpPr>
        <p:spPr>
          <a:xfrm>
            <a:off x="7622716" y="4879484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GS</a:t>
            </a:r>
            <a:endParaRPr b="1" sz="14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6" name="Google Shape;366;p8"/>
          <p:cNvSpPr/>
          <p:nvPr/>
        </p:nvSpPr>
        <p:spPr>
          <a:xfrm>
            <a:off x="8668698" y="4879484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93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7" name="Google Shape;367;p8"/>
          <p:cNvSpPr/>
          <p:nvPr/>
        </p:nvSpPr>
        <p:spPr>
          <a:xfrm>
            <a:off x="9620291" y="4895415"/>
            <a:ext cx="1322891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проверки (4)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68" name="Google Shape;368;p8"/>
          <p:cNvGrpSpPr/>
          <p:nvPr/>
        </p:nvGrpSpPr>
        <p:grpSpPr>
          <a:xfrm>
            <a:off x="3532406" y="5005484"/>
            <a:ext cx="288000" cy="288000"/>
            <a:chOff x="3329058" y="3890057"/>
            <a:chExt cx="360000" cy="360000"/>
          </a:xfrm>
        </p:grpSpPr>
        <p:cxnSp>
          <p:nvCxnSpPr>
            <p:cNvPr id="369" name="Google Shape;369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0" name="Google Shape;370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71" name="Google Shape;371;p8"/>
          <p:cNvGrpSpPr/>
          <p:nvPr/>
        </p:nvGrpSpPr>
        <p:grpSpPr>
          <a:xfrm>
            <a:off x="4813208" y="5005484"/>
            <a:ext cx="288000" cy="288000"/>
            <a:chOff x="3329058" y="3890057"/>
            <a:chExt cx="360000" cy="360000"/>
          </a:xfrm>
        </p:grpSpPr>
        <p:cxnSp>
          <p:nvCxnSpPr>
            <p:cNvPr id="372" name="Google Shape;372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3" name="Google Shape;373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74" name="Google Shape;374;p8"/>
          <p:cNvGrpSpPr/>
          <p:nvPr/>
        </p:nvGrpSpPr>
        <p:grpSpPr>
          <a:xfrm>
            <a:off x="5743153" y="5005484"/>
            <a:ext cx="288000" cy="288000"/>
            <a:chOff x="3329058" y="3890057"/>
            <a:chExt cx="360000" cy="360000"/>
          </a:xfrm>
        </p:grpSpPr>
        <p:cxnSp>
          <p:nvCxnSpPr>
            <p:cNvPr id="375" name="Google Shape;375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6" name="Google Shape;376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77" name="Google Shape;377;p8"/>
          <p:cNvGrpSpPr/>
          <p:nvPr/>
        </p:nvGrpSpPr>
        <p:grpSpPr>
          <a:xfrm>
            <a:off x="7178968" y="5005484"/>
            <a:ext cx="288000" cy="288000"/>
            <a:chOff x="3329058" y="3890057"/>
            <a:chExt cx="360000" cy="360000"/>
          </a:xfrm>
        </p:grpSpPr>
        <p:cxnSp>
          <p:nvCxnSpPr>
            <p:cNvPr id="378" name="Google Shape;378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9" name="Google Shape;379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80" name="Google Shape;380;p8"/>
          <p:cNvGrpSpPr/>
          <p:nvPr/>
        </p:nvGrpSpPr>
        <p:grpSpPr>
          <a:xfrm>
            <a:off x="8361764" y="5005484"/>
            <a:ext cx="288000" cy="288000"/>
            <a:chOff x="3329058" y="3890057"/>
            <a:chExt cx="360000" cy="360000"/>
          </a:xfrm>
        </p:grpSpPr>
        <p:cxnSp>
          <p:nvCxnSpPr>
            <p:cNvPr id="381" name="Google Shape;381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2" name="Google Shape;382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83" name="Google Shape;383;p8"/>
          <p:cNvGrpSpPr/>
          <p:nvPr/>
        </p:nvGrpSpPr>
        <p:grpSpPr>
          <a:xfrm>
            <a:off x="9246682" y="5005484"/>
            <a:ext cx="288000" cy="288000"/>
            <a:chOff x="3329058" y="3890057"/>
            <a:chExt cx="360000" cy="360000"/>
          </a:xfrm>
        </p:grpSpPr>
        <p:cxnSp>
          <p:nvCxnSpPr>
            <p:cNvPr id="384" name="Google Shape;384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5" name="Google Shape;385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86" name="Google Shape;386;p8"/>
          <p:cNvSpPr/>
          <p:nvPr/>
        </p:nvSpPr>
        <p:spPr>
          <a:xfrm>
            <a:off x="7492434" y="4749208"/>
            <a:ext cx="800546" cy="800546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1800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7" name="Google Shape;387;p8"/>
          <p:cNvSpPr/>
          <p:nvPr/>
        </p:nvSpPr>
        <p:spPr>
          <a:xfrm>
            <a:off x="1874790" y="4900317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FNC1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8" name="Google Shape;388;p8"/>
          <p:cNvSpPr/>
          <p:nvPr/>
        </p:nvSpPr>
        <p:spPr>
          <a:xfrm>
            <a:off x="1745036" y="4765142"/>
            <a:ext cx="800546" cy="800546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1800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89" name="Google Shape;389;p8"/>
          <p:cNvGrpSpPr/>
          <p:nvPr/>
        </p:nvGrpSpPr>
        <p:grpSpPr>
          <a:xfrm>
            <a:off x="2627048" y="5016760"/>
            <a:ext cx="288000" cy="288000"/>
            <a:chOff x="3329058" y="3890057"/>
            <a:chExt cx="360000" cy="360000"/>
          </a:xfrm>
        </p:grpSpPr>
        <p:cxnSp>
          <p:nvCxnSpPr>
            <p:cNvPr id="390" name="Google Shape;390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1" name="Google Shape;391;p8"/>
            <p:cNvCxnSpPr/>
            <p:nvPr/>
          </p:nvCxnSpPr>
          <p:spPr>
            <a:xfrm>
              <a:off x="3509058" y="3890057"/>
              <a:ext cx="0" cy="360000"/>
            </a:xfrm>
            <a:prstGeom prst="straightConnector1">
              <a:avLst/>
            </a:prstGeom>
            <a:noFill/>
            <a:ln cap="flat" cmpd="sng" w="508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92" name="Google Shape;392;p8"/>
          <p:cNvSpPr txBox="1"/>
          <p:nvPr/>
        </p:nvSpPr>
        <p:spPr>
          <a:xfrm>
            <a:off x="1332548" y="6136102"/>
            <a:ext cx="95269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https://честныйзнак.рф/business/doc/?id=Форматы_передаваемых_получаемых_КМ_КИ.html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9"/>
          <p:cNvSpPr/>
          <p:nvPr/>
        </p:nvSpPr>
        <p:spPr>
          <a:xfrm>
            <a:off x="516000" y="360000"/>
            <a:ext cx="11160000" cy="720000"/>
          </a:xfrm>
          <a:prstGeom prst="roundRect">
            <a:avLst>
              <a:gd fmla="val 16667" name="adj"/>
            </a:avLst>
          </a:prstGeom>
          <a:solidFill>
            <a:srgbClr val="F6F52E"/>
          </a:solidFill>
          <a:ln>
            <a:noFill/>
          </a:ln>
        </p:spPr>
        <p:txBody>
          <a:bodyPr anchorCtr="0" anchor="ctr" bIns="45700" lIns="180000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6D6E7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Общая схема работы системы маркировки и прослеживаемости</a:t>
            </a:r>
            <a:endParaRPr b="1" sz="2400">
              <a:solidFill>
                <a:srgbClr val="6D6E7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99" name="Google Shape;399;p9"/>
          <p:cNvCxnSpPr>
            <a:stCxn id="400" idx="6"/>
            <a:endCxn id="401" idx="2"/>
          </p:cNvCxnSpPr>
          <p:nvPr/>
        </p:nvCxnSpPr>
        <p:spPr>
          <a:xfrm>
            <a:off x="1748386" y="4319038"/>
            <a:ext cx="8695200" cy="0"/>
          </a:xfrm>
          <a:prstGeom prst="straightConnector1">
            <a:avLst/>
          </a:prstGeom>
          <a:noFill/>
          <a:ln cap="flat" cmpd="sng" w="25400">
            <a:solidFill>
              <a:srgbClr val="7F7F7F"/>
            </a:solidFill>
            <a:prstDash val="dot"/>
            <a:miter lim="800000"/>
            <a:headEnd len="sm" w="sm" type="none"/>
            <a:tailEnd len="med" w="med" type="triangle"/>
          </a:ln>
        </p:spPr>
      </p:cxnSp>
      <p:sp>
        <p:nvSpPr>
          <p:cNvPr id="400" name="Google Shape;400;p9"/>
          <p:cNvSpPr/>
          <p:nvPr/>
        </p:nvSpPr>
        <p:spPr>
          <a:xfrm>
            <a:off x="1391547" y="4140618"/>
            <a:ext cx="356839" cy="356839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>
            <a:off x="10443614" y="4140618"/>
            <a:ext cx="356839" cy="356839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217553" y="4140618"/>
            <a:ext cx="356839" cy="356839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5991492" y="4140618"/>
            <a:ext cx="356839" cy="356839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>
            <a:off x="3765431" y="4140618"/>
            <a:ext cx="356839" cy="356839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 txBox="1"/>
          <p:nvPr/>
        </p:nvSpPr>
        <p:spPr>
          <a:xfrm>
            <a:off x="348684" y="4688796"/>
            <a:ext cx="2426092" cy="565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Производитель </a:t>
            </a:r>
            <a:b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или импортер наносит </a:t>
            </a:r>
            <a:b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цифровой код на товар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9"/>
          <p:cNvSpPr txBox="1"/>
          <p:nvPr/>
        </p:nvSpPr>
        <p:spPr>
          <a:xfrm>
            <a:off x="5188449" y="4688796"/>
            <a:ext cx="1962924" cy="565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магазине сканируют </a:t>
            </a:r>
            <a:b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код товара и размещают его на полке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9"/>
          <p:cNvSpPr txBox="1"/>
          <p:nvPr/>
        </p:nvSpPr>
        <p:spPr>
          <a:xfrm>
            <a:off x="9894013" y="4688796"/>
            <a:ext cx="1472514" cy="565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Вся информация о товаре в мобильном приложении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9"/>
          <p:cNvSpPr txBox="1"/>
          <p:nvPr/>
        </p:nvSpPr>
        <p:spPr>
          <a:xfrm>
            <a:off x="2939006" y="4688796"/>
            <a:ext cx="2002864" cy="565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Весь путь товара фиксируется на каждом этапе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9"/>
          <p:cNvSpPr txBox="1"/>
          <p:nvPr/>
        </p:nvSpPr>
        <p:spPr>
          <a:xfrm>
            <a:off x="7170568" y="4688883"/>
            <a:ext cx="2426919" cy="565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Товар продали на кассе,</a:t>
            </a:r>
            <a:b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системе появляется статус </a:t>
            </a:r>
            <a:b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200">
                <a:solidFill>
                  <a:srgbClr val="58585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«код выбыл из оборота»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Изображение выглядит как игрушка&#10;&#10;Автоматически созданное описание" id="410" name="Google Shape;41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967" y="2599279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игрушка&#10;&#10;Автоматически созданное описание" id="411" name="Google Shape;41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3850" y="2599279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игрушка&#10;&#10;Автоматически созданное описание" id="412" name="Google Shape;41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9911" y="2599279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5972" y="2689279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компьютер, часы&#10;&#10;Автоматически созданное описание" id="414" name="Google Shape;414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92033" y="2779279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9"/>
          <p:cNvSpPr/>
          <p:nvPr/>
        </p:nvSpPr>
        <p:spPr>
          <a:xfrm>
            <a:off x="2486908" y="4049037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ЭДО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6" name="Google Shape;416;p9"/>
          <p:cNvSpPr/>
          <p:nvPr/>
        </p:nvSpPr>
        <p:spPr>
          <a:xfrm>
            <a:off x="4786880" y="4039279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ЭДО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7012942" y="4049038"/>
            <a:ext cx="540000" cy="54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63666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ККТ</a:t>
            </a:r>
            <a:endParaRPr b="1" sz="1400">
              <a:solidFill>
                <a:srgbClr val="63666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2021-02-24T11:17:05Z</dcterms:created>
  <dc:creator>Черняков Александр</dc:creator>
</cp:coreProperties>
</file>