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3" r:id="rId3"/>
    <p:sldMasterId id="2147483678" r:id="rId4"/>
  </p:sldMasterIdLst>
  <p:notesMasterIdLst>
    <p:notesMasterId r:id="rId6"/>
  </p:notesMasterIdLst>
  <p:handoutMasterIdLst>
    <p:handoutMasterId r:id="rId88"/>
  </p:handoutMasterIdLst>
  <p:sldIdLst>
    <p:sldId id="256" r:id="rId5"/>
    <p:sldId id="523" r:id="rId7"/>
    <p:sldId id="524" r:id="rId8"/>
    <p:sldId id="525" r:id="rId9"/>
    <p:sldId id="526" r:id="rId10"/>
    <p:sldId id="527" r:id="rId11"/>
    <p:sldId id="569" r:id="rId12"/>
    <p:sldId id="562" r:id="rId13"/>
    <p:sldId id="480" r:id="rId14"/>
    <p:sldId id="363" r:id="rId15"/>
    <p:sldId id="571" r:id="rId16"/>
    <p:sldId id="572" r:id="rId17"/>
    <p:sldId id="573" r:id="rId18"/>
    <p:sldId id="584" r:id="rId19"/>
    <p:sldId id="585" r:id="rId20"/>
    <p:sldId id="586" r:id="rId21"/>
    <p:sldId id="565" r:id="rId22"/>
    <p:sldId id="574" r:id="rId23"/>
    <p:sldId id="449" r:id="rId24"/>
    <p:sldId id="452" r:id="rId25"/>
    <p:sldId id="453" r:id="rId26"/>
    <p:sldId id="454" r:id="rId27"/>
    <p:sldId id="532" r:id="rId28"/>
    <p:sldId id="580" r:id="rId29"/>
    <p:sldId id="589" r:id="rId30"/>
    <p:sldId id="582" r:id="rId31"/>
    <p:sldId id="455" r:id="rId32"/>
    <p:sldId id="456" r:id="rId33"/>
    <p:sldId id="577" r:id="rId34"/>
    <p:sldId id="578" r:id="rId35"/>
    <p:sldId id="581" r:id="rId36"/>
    <p:sldId id="502" r:id="rId37"/>
    <p:sldId id="492" r:id="rId38"/>
    <p:sldId id="493" r:id="rId39"/>
    <p:sldId id="494" r:id="rId40"/>
    <p:sldId id="495" r:id="rId41"/>
    <p:sldId id="514" r:id="rId42"/>
    <p:sldId id="512" r:id="rId43"/>
    <p:sldId id="515" r:id="rId44"/>
    <p:sldId id="533" r:id="rId45"/>
    <p:sldId id="535" r:id="rId46"/>
    <p:sldId id="537" r:id="rId47"/>
    <p:sldId id="556" r:id="rId48"/>
    <p:sldId id="558" r:id="rId49"/>
    <p:sldId id="559" r:id="rId50"/>
    <p:sldId id="517" r:id="rId51"/>
    <p:sldId id="518" r:id="rId52"/>
    <p:sldId id="519" r:id="rId53"/>
    <p:sldId id="520" r:id="rId54"/>
    <p:sldId id="521" r:id="rId55"/>
    <p:sldId id="522" r:id="rId56"/>
    <p:sldId id="540" r:id="rId57"/>
    <p:sldId id="543" r:id="rId58"/>
    <p:sldId id="544" r:id="rId59"/>
    <p:sldId id="545" r:id="rId60"/>
    <p:sldId id="546" r:id="rId61"/>
    <p:sldId id="547" r:id="rId62"/>
    <p:sldId id="587" r:id="rId63"/>
    <p:sldId id="550" r:id="rId64"/>
    <p:sldId id="553" r:id="rId65"/>
    <p:sldId id="450" r:id="rId66"/>
    <p:sldId id="457" r:id="rId67"/>
    <p:sldId id="451" r:id="rId68"/>
    <p:sldId id="481" r:id="rId69"/>
    <p:sldId id="482" r:id="rId70"/>
    <p:sldId id="483" r:id="rId71"/>
    <p:sldId id="496" r:id="rId72"/>
    <p:sldId id="485" r:id="rId73"/>
    <p:sldId id="497" r:id="rId74"/>
    <p:sldId id="487" r:id="rId75"/>
    <p:sldId id="498" r:id="rId76"/>
    <p:sldId id="488" r:id="rId77"/>
    <p:sldId id="499" r:id="rId78"/>
    <p:sldId id="500" r:id="rId79"/>
    <p:sldId id="490" r:id="rId80"/>
    <p:sldId id="491" r:id="rId81"/>
    <p:sldId id="529" r:id="rId82"/>
    <p:sldId id="530" r:id="rId83"/>
    <p:sldId id="531" r:id="rId84"/>
    <p:sldId id="588" r:id="rId85"/>
    <p:sldId id="479" r:id="rId86"/>
    <p:sldId id="260" r:id="rId87"/>
  </p:sldIdLst>
  <p:sldSz cx="9144000" cy="6858000" type="screen4x3"/>
  <p:notesSz cx="6797675" cy="9926955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000"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  <a:srgbClr val="C7B299"/>
    <a:srgbClr val="444204"/>
    <a:srgbClr val="3E5057"/>
    <a:srgbClr val="9BC6DD"/>
    <a:srgbClr val="D20000"/>
    <a:srgbClr val="00CC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068"/>
    <p:restoredTop sz="97818"/>
  </p:normalViewPr>
  <p:slideViewPr>
    <p:cSldViewPr snapToGrid="0" snapToObjects="1" showGuides="1">
      <p:cViewPr varScale="1">
        <p:scale>
          <a:sx n="110" d="100"/>
          <a:sy n="110" d="100"/>
        </p:scale>
        <p:origin x="-1620" y="-96"/>
      </p:cViewPr>
      <p:guideLst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0" y="7962"/>
    </p:cViewPr>
  </p:outlin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1" Type="http://schemas.openxmlformats.org/officeDocument/2006/relationships/tableStyles" Target="tableStyles.xml"/><Relationship Id="rId90" Type="http://schemas.openxmlformats.org/officeDocument/2006/relationships/viewProps" Target="viewProps.xml"/><Relationship Id="rId9" Type="http://schemas.openxmlformats.org/officeDocument/2006/relationships/slide" Target="slides/slide4.xml"/><Relationship Id="rId89" Type="http://schemas.openxmlformats.org/officeDocument/2006/relationships/presProps" Target="presProps.xml"/><Relationship Id="rId88" Type="http://schemas.openxmlformats.org/officeDocument/2006/relationships/handoutMaster" Target="handoutMasters/handoutMaster1.xml"/><Relationship Id="rId87" Type="http://schemas.openxmlformats.org/officeDocument/2006/relationships/slide" Target="slides/slide82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80" Type="http://schemas.openxmlformats.org/officeDocument/2006/relationships/slide" Target="slides/slide75.xml"/><Relationship Id="rId8" Type="http://schemas.openxmlformats.org/officeDocument/2006/relationships/slide" Target="slides/slide3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7" Type="http://schemas.openxmlformats.org/officeDocument/2006/relationships/slide" Target="slides/slide2.xml"/><Relationship Id="rId69" Type="http://schemas.openxmlformats.org/officeDocument/2006/relationships/slide" Target="slides/slide64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ru-RU" altLang="ru-RU" sz="1200" dirty="0">
                <a:latin typeface="Times New Roman" panose="02020603050405020304" pitchFamily="18" charset="0"/>
              </a:rPr>
            </a:fld>
            <a:endParaRPr lang="ru-RU" altLang="ru-RU" sz="1200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6500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56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Образец текста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Второй уровень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Третий уровень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Четвертый уровень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Пятый уровень</a:t>
            </a: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ru-RU" altLang="ru-RU" sz="1200" dirty="0">
                <a:latin typeface="Times New Roman" panose="02020603050405020304" pitchFamily="18" charset="0"/>
              </a:rPr>
            </a:fld>
            <a:endParaRPr lang="ru-RU" altLang="ru-RU" sz="1200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52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ru-RU" altLang="ru-RU" dirty="0">
                <a:cs typeface="Arial" panose="020B0604020202020204" pitchFamily="34" charset="0"/>
              </a:rPr>
            </a:fld>
            <a:endParaRPr lang="ru-RU" altLang="ru-RU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ln/>
        </p:spPr>
        <p:txBody>
          <a:bodyPr wrap="square" lIns="91440" tIns="45720" rIns="91440" bIns="45720" anchor="t" anchorCtr="0"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ln/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  <p:sp>
        <p:nvSpPr>
          <p:cNvPr id="108548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ru-RU" altLang="ru-RU" dirty="0">
                <a:cs typeface="Arial" panose="020B0604020202020204" pitchFamily="34" charset="0"/>
              </a:rPr>
            </a:fld>
            <a:endParaRPr lang="ru-RU" altLang="ru-RU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957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ln/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059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defTabSz="955675" eaLnBrk="1" hangingPunct="1">
              <a:spcBef>
                <a:spcPct val="0"/>
              </a:spcBef>
            </a:pPr>
            <a:fld id="{9A0DB2DC-4C9A-4742-B13C-FB6460FD3503}" type="slidenum"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ru-RU" altLang="ru-RU" sz="13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233363"/>
            <a:ext cx="4962525" cy="3722687"/>
          </a:xfrm>
          <a:ln/>
        </p:spPr>
      </p:sp>
      <p:sp>
        <p:nvSpPr>
          <p:cNvPr id="110596" name="Rectangle 3"/>
          <p:cNvSpPr>
            <a:spLocks noGrp="1"/>
          </p:cNvSpPr>
          <p:nvPr>
            <p:ph type="body" idx="1"/>
          </p:nvPr>
        </p:nvSpPr>
        <p:spPr>
          <a:xfrm>
            <a:off x="303213" y="4027488"/>
            <a:ext cx="6264275" cy="5257800"/>
          </a:xfrm>
          <a:ln/>
        </p:spPr>
        <p:txBody>
          <a:bodyPr wrap="square" lIns="91440" tIns="45720" rIns="91440" bIns="45720" anchor="t" anchorCtr="0"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16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ru-RU" altLang="ru-RU" dirty="0">
                <a:cs typeface="Arial" panose="020B0604020202020204" pitchFamily="34" charset="0"/>
              </a:rPr>
            </a:fld>
            <a:endParaRPr lang="ru-RU" altLang="ru-RU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465637"/>
          </a:xfrm>
          <a:ln/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4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ru-RU" altLang="ru-RU" dirty="0">
                <a:cs typeface="Arial" panose="020B0604020202020204" pitchFamily="34" charset="0"/>
              </a:rPr>
            </a:fld>
            <a:endParaRPr lang="ru-RU" altLang="ru-RU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/>
          </p:cNvSpPr>
          <p:nvPr>
            <p:ph type="body" idx="1"/>
          </p:nvPr>
        </p:nvSpPr>
        <p:spPr>
          <a:xfrm>
            <a:off x="679450" y="4716463"/>
            <a:ext cx="5438775" cy="4465637"/>
          </a:xfrm>
          <a:ln/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36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Заметки 2"/>
          <p:cNvSpPr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ln/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  <p:sp>
        <p:nvSpPr>
          <p:cNvPr id="113668" name="Номер слайда 3"/>
          <p:cNvSpPr txBox="1">
            <a:spLocks noGrp="1"/>
          </p:cNvSpPr>
          <p:nvPr/>
        </p:nvSpPr>
        <p:spPr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ru-RU" altLang="ru-RU" dirty="0">
                <a:cs typeface="Arial" panose="020B0604020202020204" pitchFamily="34" charset="0"/>
              </a:rPr>
            </a:fld>
            <a:endParaRPr lang="ru-RU" altLang="ru-RU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ln/>
        </p:spPr>
        <p:txBody>
          <a:bodyPr wrap="square" lIns="91440" tIns="45720" rIns="91440" bIns="45720" anchor="t" anchorCtr="0"/>
          <a:p>
            <a:pPr lvl="0"/>
            <a:endParaRPr lang="ru-RU" altLang="ru-RU" dirty="0"/>
          </a:p>
        </p:txBody>
      </p:sp>
      <p:sp>
        <p:nvSpPr>
          <p:cNvPr id="114692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ru-RU" altLang="ru-RU" dirty="0">
                <a:solidFill>
                  <a:srgbClr val="000000"/>
                </a:solidFill>
                <a:cs typeface="Arial" panose="020B0604020202020204" pitchFamily="34" charset="0"/>
              </a:rPr>
            </a:fld>
            <a:endParaRPr lang="ru-RU" altLang="ru-RU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571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ru-RU" altLang="ru-RU" dirty="0">
                <a:cs typeface="Arial" panose="020B0604020202020204" pitchFamily="34" charset="0"/>
              </a:rPr>
            </a:fld>
            <a:endParaRPr lang="ru-RU" altLang="ru-RU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ln/>
        </p:spPr>
        <p:txBody>
          <a:bodyPr wrap="square" lIns="91440" tIns="45720" rIns="91440" bIns="45720" anchor="t" anchorCtr="0"/>
          <a:p>
            <a:pPr lvl="0" eaLnBrk="1" hangingPunct="1"/>
            <a:endParaRPr lang="ru-RU" alt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8" y="-26978"/>
            <a:ext cx="2232025" cy="65516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4" y="-26978"/>
            <a:ext cx="6543675" cy="65516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1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4"/>
            <a:ext cx="438785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71926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251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0" y="3971926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71926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ий 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8" name="Замещающий 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  <p:sp>
        <p:nvSpPr>
          <p:cNvPr id="2" name="Замещающий 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87139"/>
            <a:ext cx="8928100" cy="700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874063"/>
            <a:ext cx="7772400" cy="18155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874423"/>
            <a:ext cx="7772400" cy="199963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690695"/>
            <a:ext cx="4387850" cy="70061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90695"/>
            <a:ext cx="4387850" cy="70061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6071"/>
            <a:ext cx="8229600" cy="152353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46185"/>
            <a:ext cx="4040188" cy="8527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898938"/>
            <a:ext cx="4040188" cy="5266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2046185"/>
            <a:ext cx="4041775" cy="85275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898938"/>
            <a:ext cx="4041775" cy="5266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ий 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8" name="Замещающий 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9"/>
            <a:ext cx="892810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363954"/>
            <a:ext cx="3008313" cy="15489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363956"/>
            <a:ext cx="5111750" cy="780174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912878"/>
            <a:ext cx="3008313" cy="62528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6398826"/>
            <a:ext cx="5486400" cy="7554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816781"/>
            <a:ext cx="5486400" cy="5484707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None/>
              <a:defRPr/>
            </a:pPr>
            <a:endParaRPr kumimoji="0" lang="ru-RU" sz="3200" b="0" i="0" u="none" strike="noStrike" kern="0" cap="none" spc="0" normalizeH="0" baseline="0" noProof="0" smtClean="0">
              <a:ln>
                <a:noFill/>
              </a:ln>
              <a:solidFill>
                <a:srgbClr val="5B091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7154242"/>
            <a:ext cx="5486400" cy="10728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8" y="-35971"/>
            <a:ext cx="2232025" cy="87327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3" y="-35971"/>
            <a:ext cx="6543675" cy="87327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1" y="-35973"/>
            <a:ext cx="4824413" cy="14410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690695"/>
            <a:ext cx="4387850" cy="700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90695"/>
            <a:ext cx="4387850" cy="34004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5294267"/>
            <a:ext cx="4387850" cy="3402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251" y="-35973"/>
            <a:ext cx="4824413" cy="144100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0" y="1690695"/>
            <a:ext cx="4387850" cy="34004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90695"/>
            <a:ext cx="4387850" cy="34004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0" y="5294267"/>
            <a:ext cx="4387850" cy="3402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5294267"/>
            <a:ext cx="4387850" cy="3402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ий 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8" name="Замещающий 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  <p:sp>
        <p:nvSpPr>
          <p:cNvPr id="2" name="Замещающий 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9"/>
            <a:ext cx="892810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p>
            <a:pPr algn="ctr">
              <a:buNone/>
            </a:pPr>
            <a:r>
              <a:rPr lang="ru-RU" altLang="ru-RU" dirty="0"/>
              <a:t>Наименование слайда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lnSpc>
                <a:spcPct val="110000"/>
              </a:lnSpc>
              <a:spcBef>
                <a:spcPct val="50000"/>
              </a:spcBef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p>
            <a:pPr algn="ctr">
              <a:buNone/>
            </a:pPr>
            <a:r>
              <a:rPr lang="ru-RU" altLang="ru-RU" dirty="0"/>
              <a:t>Наименование слайда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lnSpc>
                <a:spcPct val="110000"/>
              </a:lnSpc>
              <a:spcBef>
                <a:spcPct val="50000"/>
              </a:spcBef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4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4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p>
            <a:pPr algn="ctr">
              <a:buNone/>
            </a:pPr>
            <a:r>
              <a:rPr lang="ru-RU" altLang="ru-RU" dirty="0"/>
              <a:t>Наименование слайда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lnSpc>
                <a:spcPct val="110000"/>
              </a:lnSpc>
              <a:spcBef>
                <a:spcPct val="50000"/>
              </a:spcBef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p>
            <a:pPr algn="ctr">
              <a:buNone/>
            </a:pPr>
            <a:r>
              <a:rPr lang="ru-RU" altLang="ru-RU" dirty="0"/>
              <a:t>Наименование слайда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lnSpc>
                <a:spcPct val="110000"/>
              </a:lnSpc>
              <a:spcBef>
                <a:spcPct val="50000"/>
              </a:spcBef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p>
            <a:pPr algn="ctr">
              <a:buNone/>
            </a:pPr>
            <a:r>
              <a:rPr lang="ru-RU" altLang="ru-RU" dirty="0"/>
              <a:t>Наименование слайда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lnSpc>
                <a:spcPct val="110000"/>
              </a:lnSpc>
              <a:spcBef>
                <a:spcPct val="50000"/>
              </a:spcBef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p>
            <a:pPr algn="ctr">
              <a:buNone/>
            </a:pPr>
            <a:r>
              <a:rPr lang="ru-RU" altLang="ru-RU" dirty="0"/>
              <a:t>Наименование слайда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lnSpc>
                <a:spcPct val="110000"/>
              </a:lnSpc>
              <a:spcBef>
                <a:spcPct val="50000"/>
              </a:spcBef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6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p>
            <a:pPr algn="ctr">
              <a:buNone/>
            </a:pPr>
            <a:r>
              <a:rPr lang="ru-RU" altLang="ru-RU" dirty="0"/>
              <a:t>Наименование слайда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lnSpc>
                <a:spcPct val="110000"/>
              </a:lnSpc>
              <a:spcBef>
                <a:spcPct val="50000"/>
              </a:spcBef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None/>
              <a:defRPr/>
            </a:pPr>
            <a:endParaRPr kumimoji="0" lang="ru-RU" sz="3200" b="0" i="0" u="none" strike="noStrike" kern="0" cap="none" spc="0" normalizeH="0" baseline="0" noProof="0" smtClean="0">
              <a:ln>
                <a:noFill/>
              </a:ln>
              <a:solidFill>
                <a:srgbClr val="5B091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p>
            <a:pPr algn="ctr">
              <a:buNone/>
            </a:pPr>
            <a:r>
              <a:rPr lang="ru-RU" altLang="ru-RU" dirty="0"/>
              <a:t>Наименование слайда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lnSpc>
                <a:spcPct val="110000"/>
              </a:lnSpc>
              <a:spcBef>
                <a:spcPct val="50000"/>
              </a:spcBef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p>
            <a:pPr algn="ctr">
              <a:buNone/>
            </a:pPr>
            <a:r>
              <a:rPr lang="ru-RU" altLang="ru-RU" dirty="0"/>
              <a:t>Наименование слайда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lnSpc>
                <a:spcPct val="110000"/>
              </a:lnSpc>
              <a:spcBef>
                <a:spcPct val="50000"/>
              </a:spcBef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4028" y="-26978"/>
            <a:ext cx="2232025" cy="65516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7954" y="-26978"/>
            <a:ext cx="6543675" cy="65516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p>
            <a:pPr algn="ctr">
              <a:buNone/>
            </a:pPr>
            <a:r>
              <a:rPr lang="ru-RU" altLang="ru-RU" dirty="0"/>
              <a:t>Наименование слайда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lnSpc>
                <a:spcPct val="110000"/>
              </a:lnSpc>
              <a:spcBef>
                <a:spcPct val="50000"/>
              </a:spcBef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4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4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1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950" y="1268414"/>
            <a:ext cx="4387850" cy="5256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71926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p>
            <a:pPr algn="ctr">
              <a:buNone/>
            </a:pPr>
            <a:r>
              <a:rPr lang="ru-RU" altLang="ru-RU" dirty="0"/>
              <a:t>Наименование слайда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lnSpc>
                <a:spcPct val="110000"/>
              </a:lnSpc>
              <a:spcBef>
                <a:spcPct val="50000"/>
              </a:spcBef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619251" y="-26988"/>
            <a:ext cx="4824413" cy="1081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95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68413"/>
            <a:ext cx="4387850" cy="2551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07950" y="3971926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71926"/>
            <a:ext cx="4387850" cy="2552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</p:spPr>
        <p:txBody>
          <a:bodyPr vert="horz" wrap="square" lIns="0" tIns="0" rIns="0" bIns="0" numCol="1" anchor="t" anchorCtr="0" compatLnSpc="1"/>
          <a:p>
            <a:pPr algn="ctr">
              <a:buNone/>
            </a:pPr>
            <a:r>
              <a:rPr lang="ru-RU" altLang="ru-RU" dirty="0"/>
              <a:t>Наименование слайда</a:t>
            </a:r>
            <a:endParaRPr lang="ru-RU" altLang="ru-RU" dirty="0"/>
          </a:p>
        </p:txBody>
      </p:sp>
      <p:sp>
        <p:nvSpPr>
          <p:cNvPr id="8" name="Rectangle 55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lnSpc>
                <a:spcPct val="110000"/>
              </a:lnSpc>
              <a:spcBef>
                <a:spcPct val="50000"/>
              </a:spcBef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lnSpc>
                <a:spcPct val="110000"/>
              </a:lnSpc>
              <a:spcBef>
                <a:spcPct val="50000"/>
              </a:spcBef>
              <a:buNone/>
            </a:pPr>
            <a:fld id="{9A0DB2DC-4C9A-4742-B13C-FB6460FD3503}" type="slidenum">
              <a:rPr lang="ru-RU" altLang="ru-RU" dirty="0"/>
            </a:fld>
            <a:endParaRPr lang="ru-RU" altLang="ru-RU" dirty="0"/>
          </a:p>
        </p:txBody>
      </p:sp>
      <p:sp>
        <p:nvSpPr>
          <p:cNvPr id="2" name="Замещающий 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ий 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8" name="Замещающий 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3" name="Замещающий 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6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None/>
              <a:defRPr/>
            </a:pPr>
            <a:endParaRPr kumimoji="0" lang="ru-RU" sz="3200" b="0" i="0" u="none" strike="noStrike" kern="0" cap="none" spc="0" normalizeH="0" baseline="0" noProof="0" smtClean="0">
              <a:ln>
                <a:noFill/>
              </a:ln>
              <a:solidFill>
                <a:srgbClr val="5B091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5" Type="http://schemas.openxmlformats.org/officeDocument/2006/relationships/image" Target="../media/image2.png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5" Type="http://schemas.openxmlformats.org/officeDocument/2006/relationships/image" Target="../media/image2.png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46"/>
          <p:cNvSpPr>
            <a:spLocks noGrp="1"/>
          </p:cNvSpPr>
          <p:nvPr>
            <p:ph type="title"/>
          </p:nvPr>
        </p:nvSpPr>
        <p:spPr>
          <a:xfrm>
            <a:off x="1692275" y="152400"/>
            <a:ext cx="4824413" cy="1081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ru-RU" dirty="0"/>
              <a:t>Образец заголовка</a:t>
            </a:r>
            <a:endParaRPr lang="ru-RU" altLang="ru-RU" dirty="0"/>
          </a:p>
        </p:txBody>
      </p:sp>
      <p:sp>
        <p:nvSpPr>
          <p:cNvPr id="1027" name="Rectangle 48"/>
          <p:cNvSpPr>
            <a:spLocks noGrp="1"/>
          </p:cNvSpPr>
          <p:nvPr>
            <p:ph type="body" idx="1"/>
          </p:nvPr>
        </p:nvSpPr>
        <p:spPr>
          <a:xfrm>
            <a:off x="112713" y="1363663"/>
            <a:ext cx="8928100" cy="523398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ru-RU" altLang="ru-RU" dirty="0"/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/>
          <a:lstStyle>
            <a:lvl1pPr algn="ctr">
              <a:defRPr sz="1400">
                <a:solidFill>
                  <a:srgbClr val="5B0917"/>
                </a:solidFill>
              </a:defRPr>
            </a:lvl1pPr>
          </a:lstStyle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 b="1">
                <a:solidFill>
                  <a:srgbClr val="D2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  <p:pic>
        <p:nvPicPr>
          <p:cNvPr id="1030" name="Picture 16" descr="Layer 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44463" y="144463"/>
            <a:ext cx="1549400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panose="020B0604020202020204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panose="020B0604020202020204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panose="020B0604020202020204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panose="020B0604020202020204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anose="05000000000000000000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anose="05000000000000000000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anose="05000000000000000000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anose="02020603050405020304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46"/>
          <p:cNvSpPr>
            <a:spLocks noGrp="1"/>
          </p:cNvSpPr>
          <p:nvPr>
            <p:ph type="title"/>
          </p:nvPr>
        </p:nvSpPr>
        <p:spPr>
          <a:xfrm>
            <a:off x="1692275" y="152400"/>
            <a:ext cx="4824413" cy="1081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ru-RU" dirty="0"/>
              <a:t>Образец заголовка</a:t>
            </a:r>
            <a:endParaRPr lang="ru-RU" altLang="ru-RU" dirty="0"/>
          </a:p>
        </p:txBody>
      </p:sp>
      <p:sp>
        <p:nvSpPr>
          <p:cNvPr id="2051" name="Rectangle 48"/>
          <p:cNvSpPr>
            <a:spLocks noGrp="1"/>
          </p:cNvSpPr>
          <p:nvPr>
            <p:ph type="body" idx="1"/>
          </p:nvPr>
        </p:nvSpPr>
        <p:spPr>
          <a:xfrm>
            <a:off x="112713" y="1362075"/>
            <a:ext cx="8928100" cy="52355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ru-RU" altLang="ru-RU" dirty="0"/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0988"/>
            <a:ext cx="8172450" cy="254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/>
          <a:lstStyle>
            <a:lvl1pPr algn="ctr">
              <a:defRPr sz="1400">
                <a:solidFill>
                  <a:srgbClr val="5B0917"/>
                </a:solidFill>
              </a:defRPr>
            </a:lvl1pPr>
          </a:lstStyle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 b="1">
                <a:solidFill>
                  <a:srgbClr val="D2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  <p:pic>
        <p:nvPicPr>
          <p:cNvPr id="2054" name="Picture 16" descr="Layer 2"/>
          <p:cNvPicPr/>
          <p:nvPr/>
        </p:nvPicPr>
        <p:blipFill>
          <a:blip r:embed="rId15"/>
          <a:stretch>
            <a:fillRect/>
          </a:stretch>
        </p:blipFill>
        <p:spPr>
          <a:xfrm>
            <a:off x="144463" y="144463"/>
            <a:ext cx="1162050" cy="12176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sldNum="0"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panose="020B0604020202020204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panose="020B0604020202020204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panose="020B0604020202020204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panose="020B0604020202020204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anose="05000000000000000000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anose="05000000000000000000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anose="05000000000000000000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anose="02020603050405020304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46"/>
          <p:cNvSpPr>
            <a:spLocks noGrp="1"/>
          </p:cNvSpPr>
          <p:nvPr>
            <p:ph type="title"/>
          </p:nvPr>
        </p:nvSpPr>
        <p:spPr>
          <a:xfrm>
            <a:off x="1692275" y="152400"/>
            <a:ext cx="4824413" cy="1081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ru-RU" altLang="ru-RU" dirty="0"/>
              <a:t>Образец заголовка</a:t>
            </a:r>
            <a:endParaRPr lang="ru-RU" altLang="ru-RU" dirty="0"/>
          </a:p>
        </p:txBody>
      </p:sp>
      <p:sp>
        <p:nvSpPr>
          <p:cNvPr id="3075" name="Rectangle 48"/>
          <p:cNvSpPr>
            <a:spLocks noGrp="1"/>
          </p:cNvSpPr>
          <p:nvPr>
            <p:ph type="body" idx="1"/>
          </p:nvPr>
        </p:nvSpPr>
        <p:spPr>
          <a:xfrm>
            <a:off x="112713" y="1363663"/>
            <a:ext cx="8928100" cy="523398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ru-RU" dirty="0"/>
              <a:t>Образец текста</a:t>
            </a:r>
            <a:endParaRPr lang="ru-RU" altLang="ru-RU" dirty="0"/>
          </a:p>
          <a:p>
            <a:pPr lvl="1"/>
            <a:r>
              <a:rPr lang="ru-RU" altLang="ru-RU" dirty="0"/>
              <a:t>Второй уровень</a:t>
            </a:r>
            <a:endParaRPr lang="ru-RU" altLang="ru-RU" dirty="0"/>
          </a:p>
          <a:p>
            <a:pPr lvl="2"/>
            <a:r>
              <a:rPr lang="ru-RU" altLang="ru-RU" dirty="0"/>
              <a:t>Третий уровень</a:t>
            </a:r>
            <a:endParaRPr lang="ru-RU" altLang="ru-RU" dirty="0"/>
          </a:p>
          <a:p>
            <a:pPr lvl="3"/>
            <a:r>
              <a:rPr lang="ru-RU" altLang="ru-RU" dirty="0"/>
              <a:t>Четвертый уровень</a:t>
            </a:r>
            <a:endParaRPr lang="ru-RU" altLang="ru-RU" dirty="0"/>
          </a:p>
          <a:p>
            <a:pPr lvl="4"/>
            <a:r>
              <a:rPr lang="ru-RU" altLang="ru-RU" dirty="0"/>
              <a:t>Пятый уровень</a:t>
            </a:r>
            <a:endParaRPr lang="ru-RU" altLang="ru-RU" dirty="0"/>
          </a:p>
        </p:txBody>
      </p:sp>
      <p:sp>
        <p:nvSpPr>
          <p:cNvPr id="153652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32575"/>
            <a:ext cx="8172450" cy="2524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/>
          <a:lstStyle>
            <a:lvl1pPr algn="ctr">
              <a:defRPr sz="1400">
                <a:solidFill>
                  <a:srgbClr val="5B0917"/>
                </a:solidFill>
              </a:defRPr>
            </a:lvl1pPr>
          </a:lstStyle>
          <a:p>
            <a:pPr lvl="0" eaLnBrk="1" hangingPunct="1">
              <a:buNone/>
            </a:pPr>
            <a:r>
              <a:rPr lang="ru-RU" altLang="ru-RU" dirty="0">
                <a:latin typeface="Arial" panose="020B0604020202020204" pitchFamily="34" charset="0"/>
              </a:rPr>
              <a:t>Наименование слайда</a:t>
            </a:r>
            <a:endParaRPr lang="ru-RU" altLang="ru-RU" sz="1400" dirty="0">
              <a:solidFill>
                <a:srgbClr val="5B0917"/>
              </a:solidFill>
              <a:latin typeface="Arial" panose="020B0604020202020204" pitchFamily="34" charset="0"/>
            </a:endParaRPr>
          </a:p>
        </p:txBody>
      </p:sp>
      <p:sp>
        <p:nvSpPr>
          <p:cNvPr id="153655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97650"/>
            <a:ext cx="766763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 b="1">
                <a:solidFill>
                  <a:srgbClr val="D2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</a:rPr>
            </a:fld>
            <a:endParaRPr lang="ru-RU" altLang="ru-RU" dirty="0">
              <a:latin typeface="Arial" panose="020B0604020202020204" pitchFamily="34" charset="0"/>
            </a:endParaRPr>
          </a:p>
        </p:txBody>
      </p:sp>
      <p:pic>
        <p:nvPicPr>
          <p:cNvPr id="3078" name="Picture 16" descr="Layer 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44463" y="144463"/>
            <a:ext cx="1549400" cy="1219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sldNum="0"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D20000"/>
          </a:solidFill>
          <a:latin typeface="Arial" panose="020B0604020202020204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panose="020B0604020202020204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panose="020B0604020202020204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panose="020B0604020202020204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000" b="1">
          <a:solidFill>
            <a:srgbClr val="E2271E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CC0000"/>
        </a:buClr>
        <a:buSzPct val="60000"/>
        <a:buFont typeface="Wingdings" panose="05000000000000000000" pitchFamily="2" charset="2"/>
        <a:buChar char="n"/>
        <a:defRPr sz="2200">
          <a:solidFill>
            <a:srgbClr val="5B091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CC0000"/>
        </a:buClr>
        <a:buFont typeface="Wingdings" panose="05000000000000000000" pitchFamily="2" charset="2"/>
        <a:buChar char="§"/>
        <a:defRPr sz="2000">
          <a:solidFill>
            <a:srgbClr val="5B0917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SzPct val="80000"/>
        <a:buFont typeface="Wingdings" panose="05000000000000000000" pitchFamily="2" charset="2"/>
        <a:buChar char="§"/>
        <a:defRPr>
          <a:solidFill>
            <a:srgbClr val="5B0917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CC0000"/>
        </a:buClr>
        <a:buFont typeface="Times New Roman" panose="02020603050405020304" pitchFamily="18" charset="0"/>
        <a:buChar char="▪"/>
        <a:defRPr sz="1600">
          <a:solidFill>
            <a:srgbClr val="5B0917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∙"/>
        <a:defRPr sz="1400">
          <a:solidFill>
            <a:srgbClr val="5B0917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7" Type="http://schemas.openxmlformats.org/officeDocument/2006/relationships/slideLayout" Target="../slideLayouts/slideLayout7.xml"/><Relationship Id="rId26" Type="http://schemas.openxmlformats.org/officeDocument/2006/relationships/image" Target="../media/image72.png"/><Relationship Id="rId25" Type="http://schemas.openxmlformats.org/officeDocument/2006/relationships/image" Target="../media/image71.png"/><Relationship Id="rId24" Type="http://schemas.openxmlformats.org/officeDocument/2006/relationships/image" Target="../media/image70.png"/><Relationship Id="rId23" Type="http://schemas.openxmlformats.org/officeDocument/2006/relationships/image" Target="../media/image69.png"/><Relationship Id="rId22" Type="http://schemas.openxmlformats.org/officeDocument/2006/relationships/image" Target="../media/image68.png"/><Relationship Id="rId21" Type="http://schemas.openxmlformats.org/officeDocument/2006/relationships/image" Target="../media/image67.png"/><Relationship Id="rId20" Type="http://schemas.openxmlformats.org/officeDocument/2006/relationships/image" Target="../media/image66.png"/><Relationship Id="rId2" Type="http://schemas.openxmlformats.org/officeDocument/2006/relationships/image" Target="../media/image48.png"/><Relationship Id="rId19" Type="http://schemas.openxmlformats.org/officeDocument/2006/relationships/image" Target="../media/image65.png"/><Relationship Id="rId18" Type="http://schemas.openxmlformats.org/officeDocument/2006/relationships/image" Target="../media/image64.png"/><Relationship Id="rId17" Type="http://schemas.openxmlformats.org/officeDocument/2006/relationships/image" Target="../media/image63.png"/><Relationship Id="rId16" Type="http://schemas.openxmlformats.org/officeDocument/2006/relationships/image" Target="../media/image62.png"/><Relationship Id="rId15" Type="http://schemas.openxmlformats.org/officeDocument/2006/relationships/image" Target="../media/image61.png"/><Relationship Id="rId14" Type="http://schemas.openxmlformats.org/officeDocument/2006/relationships/image" Target="../media/image60.png"/><Relationship Id="rId13" Type="http://schemas.openxmlformats.org/officeDocument/2006/relationships/image" Target="../media/image59.png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6.png"/><Relationship Id="rId1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hyperlink" Target="http://1c.ru/news/info.jsp?id=23556" TargetMode="External"/><Relationship Id="rId1" Type="http://schemas.openxmlformats.org/officeDocument/2006/relationships/hyperlink" Target="https://solutions.1c.ru/" TargetMode="Externa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hyperlink" Target="https://eawards.1c.ru/projects/vnedrenie-1s-predpriyatie-8-erp-upravlenie-predpriyatiem-2-v-torgovo-proizvodstvennoy-kompanii-akvalayf---lidere-rossiyskogo-rynka-bezalkogolnyh-napitkov-42839/" TargetMode="External"/><Relationship Id="rId8" Type="http://schemas.openxmlformats.org/officeDocument/2006/relationships/hyperlink" Target="https://eawards.1c.ru/projects/avtomatizaciya-mashinostroitelnogo-predpriyatiya-reduktor-pm-holding-vertolety-rossii-na-baze-1s-erp---59170/" TargetMode="External"/><Relationship Id="rId7" Type="http://schemas.openxmlformats.org/officeDocument/2006/relationships/hyperlink" Target="https://eawards.1c.ru/projects/avtomatizaciya-polnogo-kontura-sistemy-upravleniya-predpriyatiem-na-baze-resheniya-1c-erp-upravlenie-predpriyatiem-2--22721/" TargetMode="External"/><Relationship Id="rId6" Type="http://schemas.openxmlformats.org/officeDocument/2006/relationships/hyperlink" Target="https://eawards.1c.ru/projects/vnedreniya-1s-erp-upravlenie-predpriyatiem-2-v-ao-grazhdanskie-samolety-suhogo--58858/" TargetMode="External"/><Relationship Id="rId5" Type="http://schemas.openxmlformats.org/officeDocument/2006/relationships/hyperlink" Target="https://eawards.1c.ru/projects/vnedrenie-korporativnoy-informacionnoy-erp-sistemy-v-spb-gup-passazhiravtotrans--40561/" TargetMode="External"/><Relationship Id="rId4" Type="http://schemas.openxmlformats.org/officeDocument/2006/relationships/hyperlink" Target="http://1c.ru/rus/partners/solutions/solution.jsp?SolutionID=883977" TargetMode="External"/><Relationship Id="rId3" Type="http://schemas.openxmlformats.org/officeDocument/2006/relationships/hyperlink" Target="http://v8.1c.ru/news/newsAbout.jsp?id=13303" TargetMode="External"/><Relationship Id="rId28" Type="http://schemas.openxmlformats.org/officeDocument/2006/relationships/slideLayout" Target="../slideLayouts/slideLayout6.xml"/><Relationship Id="rId27" Type="http://schemas.openxmlformats.org/officeDocument/2006/relationships/hyperlink" Target="https://eawards.1c.ru/projects/sozdanie-avtomatizirovannoy-sistemy-ucheta-rabochego-vremeni-v-obschestve-s-ogranichennoy-otvetstvennostyu-metalloinvest-korporativnyy-servis-na-baze-1s-dokumentooborot--59241/" TargetMode="External"/><Relationship Id="rId26" Type="http://schemas.openxmlformats.org/officeDocument/2006/relationships/hyperlink" Target="http://1c.ru/rus/partners/solutions/solution.jsp?SolutionID=609752" TargetMode="External"/><Relationship Id="rId25" Type="http://schemas.openxmlformats.org/officeDocument/2006/relationships/hyperlink" Target="https://eawards.1c.ru/projects/zao-transmashholding---vnedrenie-1s-dokumentooborot-v-slozhnoy-strukture-territorialno-raspredelennogo-mashinostroitelnogo-predpriyatiya-21948/" TargetMode="External"/><Relationship Id="rId24" Type="http://schemas.openxmlformats.org/officeDocument/2006/relationships/hyperlink" Target="https://eawards.1c.ru/projects/sozdanie-edinoy-sistemy-elektronnogo-dokumentooborota-esed-fgup-pochta-rossii-na-baze-1s-dokumentooborot-korp-58550/" TargetMode="External"/><Relationship Id="rId23" Type="http://schemas.openxmlformats.org/officeDocument/2006/relationships/hyperlink" Target="https://eawards.1c.ru/projects/sozdanie-edinoy-sistemy-vedeniya-kadrovogo-ucheta-podgotovki-reglamentirovannoy-otchetnosti-i-rascheta-zarabotnoy-platy-filialov-spao-ingosstrah--40406/" TargetMode="External"/><Relationship Id="rId22" Type="http://schemas.openxmlformats.org/officeDocument/2006/relationships/hyperlink" Target="https://eawards.1c.ru/projects/kompleksnaya-avtomatizaciya-firmy-agrokompleks-imeni-nikolaya-ivanovicha-tkacheva-s-ispolzovaniem-resheniy-1s-73290/" TargetMode="External"/><Relationship Id="rId21" Type="http://schemas.openxmlformats.org/officeDocument/2006/relationships/hyperlink" Target="https://eawards.1c.ru/projects/optimizaciya-processov-upravleniya-dokumentami-s-posleduyuschey-avtomatizaciey-na-baze-1s-dokumentooborot-korp-v-stroitelnoy-kompanii-ooo-velesstroy-59770/" TargetMode="External"/><Relationship Id="rId20" Type="http://schemas.openxmlformats.org/officeDocument/2006/relationships/hyperlink" Target="https://eawards.1c.ru/projects/gknpc-im-mv-hrunicheva-svoevremenno-rasschityvaet-zarplatu-dlya-17-000-sotrudnikov-s-pomoschyu-sistemy-1s-zarplata-i-upravlenie-personalom-8-korp--40480/" TargetMode="External"/><Relationship Id="rId2" Type="http://schemas.openxmlformats.org/officeDocument/2006/relationships/hyperlink" Target="https://eawards.1c.ru/projects/avtomatizaciya-2500-rabochih-mest-na-1s-erp-upravlenie-predpriyatiem-2-dlya-ao-zheldorremmash-gk-lokoteh-40661/" TargetMode="External"/><Relationship Id="rId19" Type="http://schemas.openxmlformats.org/officeDocument/2006/relationships/hyperlink" Target="http://1c.ru/rus/partners/solutions/solution.jsp?SolutionID=397045" TargetMode="External"/><Relationship Id="rId18" Type="http://schemas.openxmlformats.org/officeDocument/2006/relationships/hyperlink" Target="https://eawards.1c.ru/projects/sozdanie-edinoy-sistemy-byudzhetirovaniya-na-osnove-1s-upravlenie-holdingom-8-v-ao-obedinennaya-sudostroitelnaya-korporaciya-ao-osk--41626/" TargetMode="External"/><Relationship Id="rId17" Type="http://schemas.openxmlformats.org/officeDocument/2006/relationships/hyperlink" Target="https://eawards.1c.ru/projects/kompleksnaya-avtomatizaciya-processa-podgotovki-konsolidirovannoy-otchetnosti-v-goskorporacii-rosatom-na-baze-1s-upravlenie-holdingom--63356/" TargetMode="External"/><Relationship Id="rId16" Type="http://schemas.openxmlformats.org/officeDocument/2006/relationships/hyperlink" Target="https://eawards.1c.ru/projects/sozdanie-i-vnedrenie-edinoy-uchetnoy-sistemy-pao-nk-russneft--59136/" TargetMode="External"/><Relationship Id="rId15" Type="http://schemas.openxmlformats.org/officeDocument/2006/relationships/hyperlink" Target="https://eawards.1c.ru/projects/avtomatizaciya-kadrovogo-ucheta-i-rascheta-zarabotnoy-platy-v-16-dochernih-obschestvah--ao-zarubezhneft--59950/" TargetMode="External"/><Relationship Id="rId14" Type="http://schemas.openxmlformats.org/officeDocument/2006/relationships/hyperlink" Target="https://eawards.1c.ru/projects/razrabotka-i-vnedrenie--avtomatizirovannoy-sistemy-kaznacheystva-gruppy-tatneft-na-baze-programmnogo-produkta-1s-upravlenie-holdingom-22403/" TargetMode="External"/><Relationship Id="rId13" Type="http://schemas.openxmlformats.org/officeDocument/2006/relationships/hyperlink" Target="https://eawards.1c.ru/projects/razrabotka-i-vnedrenie-avtomatizirovannoy-sistemy-upravleniya-personalom-v-gruppe-kompaniy--polyus--58736/" TargetMode="External"/><Relationship Id="rId12" Type="http://schemas.openxmlformats.org/officeDocument/2006/relationships/hyperlink" Target="http://v8.1c.ru/konf0617/files/11/10_20_%D0%93%D0%B0%D0%B7%D0%BF%D1%80%D0%BE%D0%BC %D0%BD%D0%B5%D1%84%D1%82%D1%8C %D0%BE%D0%BF%D1%8B%D1%82 %D0%BA%D0%BE%D1%80%D0%BF %D1%88%D0%B0%D0%B1%D0%BB%D0%BE%D0%BD%D0%B0 %D0%B8 %D0%BE%D1%80%D0%B3%D0%B0%D0%BD%D0%B8%D0%B7%D0%B0%D1%86%D0%B8%D0%B8 %D1%83%D1%87%D0%B5%D1%82%D0%B0 %D0%B2 %D0%9E%D0%A6%D0%9E (%D0%9C%D0%B0%D0%BB%D0%B0%D1%85%D0%BE%D0%B2%D0%B0 %D0%A0%D0%BE%D0%BC%D0%B0%D0%BD%D0%BE%D0%B2%D0%B0 %D0%93%D0%B0%D0%B7%D0%BF%D1%80%D0%BE%D0%BC %D0%BD%D0%B5%D1%84%D1%82%D1%8C).pdf" TargetMode="External"/><Relationship Id="rId11" Type="http://schemas.openxmlformats.org/officeDocument/2006/relationships/hyperlink" Target="https://eawards.1c.ru/projects/avtovaz-effektivno-operiruet-dannymi-iz-20-informacionnyh-sistem--s-pomoschyu-1s-upravlenie-holdingom--40581/" TargetMode="External"/><Relationship Id="rId10" Type="http://schemas.openxmlformats.org/officeDocument/2006/relationships/hyperlink" Target="https://eawards.1c.ru/projects/sozdanie-edinoy-avtomatizirovannoy-sistemy-upravleniya-komkor-torgovaya-marka-akado-telekom-23859/" TargetMode="External"/><Relationship Id="rId1" Type="http://schemas.openxmlformats.org/officeDocument/2006/relationships/hyperlink" Target="https://eawards.1c.ru/projects/sozdanie-korporativnoy-sistemy-upravleniya-na-baze-resheniya-1s-korporaciya-v-ao-pervaya-bashennaya-kompaniya-pbk-48938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hyperlink" Target="http://1c.ru/news/pressrelise.jsp?id=1886" TargetMode="Externa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hyperlink" Target="http://1c.ru/news/pressrelise.jsp?id=1947" TargetMode="External"/><Relationship Id="rId1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hemeOverride" Target="../theme/themeOverride2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hyperlink" Target="http://1c.ru/news/pressrelise.jsp?id=1955" TargetMode="Externa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8.png"/><Relationship Id="rId3" Type="http://schemas.openxmlformats.org/officeDocument/2006/relationships/hyperlink" Target="http://1c.ru/news/pressrelise.jsp?id=1963" TargetMode="External"/><Relationship Id="rId2" Type="http://schemas.openxmlformats.org/officeDocument/2006/relationships/image" Target="../media/image97.png"/><Relationship Id="rId1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hyperlink" Target="https://eawards.1c.ru/projects/sozdanie-korporativnoy-sistemy-upravleniya-na-baze-resheniya-1s-korporaciya-v-ao-pervaya-bashennaya-kompaniya-pbk-48938/" TargetMode="External"/><Relationship Id="rId2" Type="http://schemas.openxmlformats.org/officeDocument/2006/relationships/image" Target="../media/image100.jpeg"/><Relationship Id="rId1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hyperlink" Target="http://1c.ru/rus/partners/solutions/solution.jsp?SolutionID=90136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hyperlink" Target="http://1c.ru/rus/partners/solutions/solution.jsp?SolutionID=970124" TargetMode="Externa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hyperlink" Target="http://1c.ru/rus/partners/solutions/solution.jsp?SolutionID=995748" TargetMode="External"/><Relationship Id="rId2" Type="http://schemas.openxmlformats.org/officeDocument/2006/relationships/image" Target="../media/image107.jpeg"/><Relationship Id="rId1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hyperlink" Target="https://static.1c.ru/files/konf0619/18/14_30_1%D0%A1 %D0%A3%D0%A5 ERP-%D0%94%D0%B5%D0%BF%D0%BE 20190618 %D0%9F%D0%B5%D1%80%D0%B2%D0%BE%D0%B5 %D0%B2%D0%BD%D0%B5%D0%B4%D1%80%D0%B5%D0%BD%D0%B8%D0%B5.pdf" TargetMode="External"/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8" Type="http://schemas.openxmlformats.org/officeDocument/2006/relationships/image" Target="../media/image133.png"/><Relationship Id="rId7" Type="http://schemas.openxmlformats.org/officeDocument/2006/relationships/image" Target="../media/image132.jpeg"/><Relationship Id="rId6" Type="http://schemas.openxmlformats.org/officeDocument/2006/relationships/image" Target="../media/image131.png"/><Relationship Id="rId5" Type="http://schemas.openxmlformats.org/officeDocument/2006/relationships/hyperlink" Target="http://v8.1c.ru/doc8/7.htm" TargetMode="External"/><Relationship Id="rId4" Type="http://schemas.openxmlformats.org/officeDocument/2006/relationships/image" Target="../media/image130.png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image" Target="../media/image1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39.png"/><Relationship Id="rId1" Type="http://schemas.openxmlformats.org/officeDocument/2006/relationships/image" Target="../media/image138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image" Target="../media/image140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image" Target="../media/image143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image" Target="../media/image1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0.png"/><Relationship Id="rId1" Type="http://schemas.openxmlformats.org/officeDocument/2006/relationships/image" Target="../media/image1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2.jpeg"/><Relationship Id="rId1" Type="http://schemas.openxmlformats.org/officeDocument/2006/relationships/image" Target="../media/image15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9.jpeg"/><Relationship Id="rId1" Type="http://schemas.openxmlformats.org/officeDocument/2006/relationships/image" Target="../media/image1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1.jpeg"/><Relationship Id="rId1" Type="http://schemas.openxmlformats.org/officeDocument/2006/relationships/image" Target="../media/image1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3.png"/><Relationship Id="rId1" Type="http://schemas.openxmlformats.org/officeDocument/2006/relationships/image" Target="../media/image1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5.png"/><Relationship Id="rId1" Type="http://schemas.openxmlformats.org/officeDocument/2006/relationships/image" Target="../media/image16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7.png"/><Relationship Id="rId1" Type="http://schemas.openxmlformats.org/officeDocument/2006/relationships/image" Target="../media/image1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9.jpeg"/><Relationship Id="rId1" Type="http://schemas.openxmlformats.org/officeDocument/2006/relationships/image" Target="../media/image168.jpe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image" Target="../media/image170.jpe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image" Target="../media/image17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9" Type="http://schemas.openxmlformats.org/officeDocument/2006/relationships/slideLayout" Target="../slideLayouts/slideLayout6.xml"/><Relationship Id="rId18" Type="http://schemas.openxmlformats.org/officeDocument/2006/relationships/image" Target="../media/image11.png"/><Relationship Id="rId17" Type="http://schemas.openxmlformats.org/officeDocument/2006/relationships/image" Target="../media/image10.png"/><Relationship Id="rId16" Type="http://schemas.openxmlformats.org/officeDocument/2006/relationships/image" Target="../media/image6.pn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7.png"/><Relationship Id="rId1" Type="http://schemas.openxmlformats.org/officeDocument/2006/relationships/image" Target="../media/image17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image" Target="../media/image180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84.png"/><Relationship Id="rId2" Type="http://schemas.openxmlformats.org/officeDocument/2006/relationships/hyperlink" Target="http://platform.demo.1c.ru/solutionscloud/?C=&quot;?id_f8aaeea0-99dc-11e6-e89d-0050569f68e0&quot;" TargetMode="External"/><Relationship Id="rId1" Type="http://schemas.openxmlformats.org/officeDocument/2006/relationships/image" Target="../media/image18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5.png"/></Relationships>
</file>

<file path=ppt/slides/_rels/slide6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89.png"/><Relationship Id="rId3" Type="http://schemas.openxmlformats.org/officeDocument/2006/relationships/image" Target="../media/image188.jpeg"/><Relationship Id="rId2" Type="http://schemas.openxmlformats.org/officeDocument/2006/relationships/image" Target="../media/image187.png"/><Relationship Id="rId1" Type="http://schemas.openxmlformats.org/officeDocument/2006/relationships/image" Target="../media/image18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image" Target="../media/image35.jpeg"/><Relationship Id="rId7" Type="http://schemas.openxmlformats.org/officeDocument/2006/relationships/image" Target="../media/image34.jpeg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29.jpeg"/><Relationship Id="rId19" Type="http://schemas.openxmlformats.org/officeDocument/2006/relationships/slideLayout" Target="../slideLayouts/slideLayout6.xml"/><Relationship Id="rId18" Type="http://schemas.openxmlformats.org/officeDocument/2006/relationships/image" Target="../media/image45.png"/><Relationship Id="rId17" Type="http://schemas.openxmlformats.org/officeDocument/2006/relationships/image" Target="../media/image44.png"/><Relationship Id="rId16" Type="http://schemas.openxmlformats.org/officeDocument/2006/relationships/image" Target="../media/image43.png"/><Relationship Id="rId15" Type="http://schemas.openxmlformats.org/officeDocument/2006/relationships/image" Target="../media/image42.png"/><Relationship Id="rId14" Type="http://schemas.openxmlformats.org/officeDocument/2006/relationships/image" Target="../media/image41.png"/><Relationship Id="rId13" Type="http://schemas.openxmlformats.org/officeDocument/2006/relationships/image" Target="../media/image40.png"/><Relationship Id="rId12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image" Target="../media/image37.jpeg"/><Relationship Id="rId1" Type="http://schemas.openxmlformats.org/officeDocument/2006/relationships/image" Target="../media/image2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93.wmf"/><Relationship Id="rId1" Type="http://schemas.openxmlformats.org/officeDocument/2006/relationships/image" Target="../media/image192.w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1" Type="http://schemas.openxmlformats.org/officeDocument/2006/relationships/hyperlink" Target="http://v8.1c.ru/cpm-erp/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8.png"/><Relationship Id="rId3" Type="http://schemas.openxmlformats.org/officeDocument/2006/relationships/image" Target="../media/image197.png"/><Relationship Id="rId2" Type="http://schemas.openxmlformats.org/officeDocument/2006/relationships/hyperlink" Target="https://1c.ru/ckerpuh" TargetMode="External"/><Relationship Id="rId1" Type="http://schemas.openxmlformats.org/officeDocument/2006/relationships/hyperlink" Target="https://1c.ru/ckerp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hyperlink" Target="http://v8.1c.ru/doc8/" TargetMode="External"/><Relationship Id="rId3" Type="http://schemas.openxmlformats.org/officeDocument/2006/relationships/hyperlink" Target="http://v8.1c.ru/hrm/corp_versiya.htm" TargetMode="External"/><Relationship Id="rId2" Type="http://schemas.openxmlformats.org/officeDocument/2006/relationships/hyperlink" Target="http://v8.1c.ru/erp/" TargetMode="External"/><Relationship Id="rId1" Type="http://schemas.openxmlformats.org/officeDocument/2006/relationships/hyperlink" Target="http://v8.1c.ru/cp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TextBox 1"/>
          <p:cNvSpPr txBox="1"/>
          <p:nvPr/>
        </p:nvSpPr>
        <p:spPr>
          <a:xfrm>
            <a:off x="1057275" y="4010025"/>
            <a:ext cx="4454525" cy="4048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Современный тренд цифровизации</a:t>
            </a:r>
            <a:endParaRPr lang="ru-RU" altLang="ru-RU" sz="20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Rectangle 4"/>
          <p:cNvSpPr txBox="1"/>
          <p:nvPr/>
        </p:nvSpPr>
        <p:spPr>
          <a:xfrm>
            <a:off x="1727200" y="539750"/>
            <a:ext cx="6184900" cy="720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srgbClr val="D20000"/>
                </a:solidFill>
                <a:cs typeface="Arial" panose="020B0604020202020204" pitchFamily="34" charset="0"/>
              </a:rPr>
              <a:t>1С:КОРПОРАЦИЯ</a:t>
            </a:r>
            <a:endParaRPr lang="ru-RU" altLang="ru-RU" sz="28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Состав и функциональные возможности</a:t>
            </a:r>
            <a:endParaRPr lang="ru-RU" altLang="ru-RU" sz="20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pic>
        <p:nvPicPr>
          <p:cNvPr id="31747" name="Picture 64" descr="2017_05_Корпорация_функц_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763" y="1530350"/>
            <a:ext cx="1530350" cy="862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8" name="Picture 65" descr="2017_05_Корпорация_функц_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1524000"/>
            <a:ext cx="1543050" cy="86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Picture 66" descr="2017_05_Корпорация_функц_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525588"/>
            <a:ext cx="1530350" cy="862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67" descr="2017_05_Корпорация_функц_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088" y="1524000"/>
            <a:ext cx="1538287" cy="86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Picture 68" descr="2017_05_Корпорация_функц_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300" y="1530350"/>
            <a:ext cx="1511300" cy="862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Picture 70" descr="2017_05_Корпорация_функц_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75" y="2540000"/>
            <a:ext cx="1530350" cy="887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Picture 71" descr="2017_05_Корпорация_функц_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0100" y="2533650"/>
            <a:ext cx="1543050" cy="887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Picture 72" descr="2017_05_Корпорация_функц_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0" y="2535238"/>
            <a:ext cx="1530350" cy="887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Picture 73" descr="2017_05_Корпорация_функц_0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8150" y="2533650"/>
            <a:ext cx="1538288" cy="88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Picture 74" descr="2017_05_Корпорация_функц_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7413" y="2538413"/>
            <a:ext cx="1511300" cy="887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Picture 75" descr="2017_05_Корпорация_функц_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050" y="3546475"/>
            <a:ext cx="1527175" cy="887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8" name="Picture 76" descr="2017_05_Корпорация_функц_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0100" y="3541713"/>
            <a:ext cx="1539875" cy="887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Picture 77" descr="2017_05_Корпорация_функц_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3175" y="3541713"/>
            <a:ext cx="1527175" cy="887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Picture 78" descr="2017_05_Корпорация_функц_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6088" y="3541713"/>
            <a:ext cx="1535112" cy="887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1" name="Picture 79" descr="2017_05_Корпорация_функц_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6300" y="3548063"/>
            <a:ext cx="1508125" cy="885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2" name="Picture 80" descr="2017_05_Корпорация_функц_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763" y="4583113"/>
            <a:ext cx="1527175" cy="87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3" name="Picture 81" descr="2017_05_Корпорация_функц_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70100" y="4576763"/>
            <a:ext cx="1539875" cy="87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4" name="Picture 82" descr="2017_05_Корпорация_функц_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13175" y="4576763"/>
            <a:ext cx="1527175" cy="87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5" name="Picture 83" descr="2017_05_Корпорация_функц_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29263" y="4578350"/>
            <a:ext cx="1535112" cy="87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6" name="Picture 84" descr="2017_05_Корпорация_функц_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26300" y="4581525"/>
            <a:ext cx="1511300" cy="874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7" name="Picture 87" descr="2017_05_Корпорация_функц_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26300" y="5538788"/>
            <a:ext cx="1508125" cy="312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8" name="Picture 88" descr="2017_05_Корпорация_функц_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57425" y="5548313"/>
            <a:ext cx="4614863" cy="681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9" name="Picture 90" descr="2017_05_Корпорация_функц_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94388" y="5857875"/>
            <a:ext cx="2844800" cy="347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70" name="Picture 91" descr="2017_05_Корпорация_функц_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5763" y="5535613"/>
            <a:ext cx="1511300" cy="665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71" name="Picture 92" descr="2017_05_Корпорация_функц_2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7350" y="5862638"/>
            <a:ext cx="2882900" cy="347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72" name="Picture 31" descr="image_2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0050" y="6248400"/>
            <a:ext cx="8334375" cy="276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Заголовок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188200" cy="1081088"/>
          </a:xfrm>
          <a:ln/>
        </p:spPr>
        <p:txBody>
          <a:bodyPr vert="horz" wrap="square" lIns="0" tIns="0" rIns="0" bIns="0" anchor="ctr" anchorCtr="0"/>
          <a:p>
            <a:r>
              <a:rPr lang="ru-RU" altLang="ru-RU" dirty="0"/>
              <a:t>Краткий обзор ключевых свойств и функциональных возможностей комплекса «1С:Корпорация»:</a:t>
            </a:r>
            <a:endParaRPr lang="ru-RU" altLang="ru-RU" dirty="0"/>
          </a:p>
        </p:txBody>
      </p:sp>
      <p:sp>
        <p:nvSpPr>
          <p:cNvPr id="32771" name="Объект 3"/>
          <p:cNvSpPr>
            <a:spLocks noGrp="1"/>
          </p:cNvSpPr>
          <p:nvPr>
            <p:ph idx="1"/>
          </p:nvPr>
        </p:nvSpPr>
        <p:spPr>
          <a:xfrm>
            <a:off x="296863" y="1343025"/>
            <a:ext cx="8583612" cy="1411288"/>
          </a:xfrm>
          <a:ln/>
        </p:spPr>
        <p:txBody>
          <a:bodyPr vert="horz" wrap="square" lIns="91440" tIns="45720" rIns="91440" bIns="45720" anchor="t" anchorCtr="0"/>
          <a:p>
            <a:pPr marL="0" indent="0">
              <a:spcAft>
                <a:spcPct val="30000"/>
              </a:spcAft>
              <a:buNone/>
            </a:pPr>
            <a:r>
              <a:rPr lang="ru-RU" altLang="ru-RU" sz="1400" dirty="0">
                <a:solidFill>
                  <a:srgbClr val="000000"/>
                </a:solidFill>
              </a:rPr>
              <a:t>Функциональные возможности комплекса «1С:Корпорация» представлены в виде перечня свойств </a:t>
            </a:r>
            <a:br>
              <a:rPr lang="ru-RU" altLang="ru-RU" sz="1400" dirty="0">
                <a:solidFill>
                  <a:srgbClr val="000000"/>
                </a:solidFill>
              </a:rPr>
            </a:br>
            <a:r>
              <a:rPr lang="ru-RU" altLang="ru-RU" sz="1400" dirty="0">
                <a:solidFill>
                  <a:srgbClr val="000000"/>
                </a:solidFill>
              </a:rPr>
              <a:t>и функций, реализованных в платформе «1С:Предприятие 8.3» и прикладных решениях, включенных в комплекс: «1С:ERP. Управление холдингом» (1С:ERP.УХ), «1С:Управление холдингом 8» (1С:УХ), «1С:ERP Управление предприятием» (1С:ERP), «1С:Зарплата и управление персоналом 8 КОРП» (1С:ЗУП КОРП), «1С:Документооборот 8 КОРП» (1С:ДО КОРП), «1С:Бухгалтерия 8 КОРП» (1С:БП КОРП).</a:t>
            </a:r>
            <a:endParaRPr lang="ru-RU" altLang="ru-RU" sz="1400" dirty="0">
              <a:solidFill>
                <a:srgbClr val="000000"/>
              </a:solidFill>
            </a:endParaRPr>
          </a:p>
        </p:txBody>
      </p:sp>
      <p:sp>
        <p:nvSpPr>
          <p:cNvPr id="32772" name="Прямоугольник 2"/>
          <p:cNvSpPr/>
          <p:nvPr/>
        </p:nvSpPr>
        <p:spPr>
          <a:xfrm>
            <a:off x="296863" y="2854325"/>
            <a:ext cx="8583612" cy="37385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ts val="200"/>
              </a:spcBef>
              <a:buClr>
                <a:srgbClr val="C00000"/>
              </a:buClr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Ключевые возможности платформы «1С:Предприятие»</a:t>
            </a:r>
            <a:endParaRPr lang="ru-RU" altLang="ru-RU" sz="14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Масштабируемая отказоустойчивая архитектура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Поддержка крупных корпоративных систем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Многоплатформенность, поддержка открытого ПО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Работа через интернет, облачные технологии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Работа на мобильных устройствах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Гибкость и настраиваемость. Кастомизация под специфику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бизнес-процессов и ноу-хау организации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Встроенные средства бизнес-аналитики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Построение территориально-распределенных систем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Открытость, интеграция практически с любыми программами и оборудованием 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Разграничение и контроль доступа к данным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ts val="100"/>
              </a:spcBef>
              <a:spcAft>
                <a:spcPct val="3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Защита конфиденциальной информации, коммерческой тайны, персональных данных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32773" name="Picture 12" descr="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6763" y="2979738"/>
            <a:ext cx="3041650" cy="2459037"/>
          </a:xfrm>
          <a:prstGeom prst="rect">
            <a:avLst/>
          </a:prstGeom>
          <a:noFill/>
          <a:ln w="12700" cap="flat" cmpd="sng">
            <a:solidFill>
              <a:srgbClr val="5F5F5F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Заголовок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234238" cy="1081088"/>
          </a:xfrm>
          <a:ln/>
        </p:spPr>
        <p:txBody>
          <a:bodyPr vert="horz" wrap="square" lIns="0" tIns="0" rIns="0" bIns="0" anchor="ctr" anchorCtr="0"/>
          <a:p>
            <a:r>
              <a:rPr lang="ru-RU" altLang="ru-RU" dirty="0"/>
              <a:t>Краткий обзор ключевых свойств и функциональных возможностей комплекса «1С:Корпорация»:</a:t>
            </a:r>
            <a:endParaRPr lang="ru-RU" altLang="ru-RU" dirty="0"/>
          </a:p>
        </p:txBody>
      </p:sp>
      <p:sp>
        <p:nvSpPr>
          <p:cNvPr id="33795" name="Прямоугольник 1"/>
          <p:cNvSpPr/>
          <p:nvPr/>
        </p:nvSpPr>
        <p:spPr>
          <a:xfrm>
            <a:off x="233363" y="1890713"/>
            <a:ext cx="8693150" cy="4562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Управление производством</a:t>
            </a:r>
            <a:endParaRPr lang="ru-RU" altLang="ru-RU" sz="16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ct val="3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Управление производством, MES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(в 1С:ERP.УХ, 1С:ERP)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ct val="3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Организация ремонтов (в 1С:ERP.УХ, 1С:ERP)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ct val="3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Управление затратами и расчет себестоимости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 (в 1С:ERP.УХ, 1С:ERP)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</a:pPr>
            <a:endParaRPr lang="ru-RU" altLang="ru-RU" sz="16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3000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Управление продажами, закупками, складом</a:t>
            </a:r>
            <a:endParaRPr lang="ru-RU" altLang="ru-RU" sz="16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ct val="3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Управление взаимоотношениями с клиентами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(в 1С:ERP.УХ, 1С:ERP)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ct val="3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Управление продажами (в 1С:ERP.УХ, 1С:ERP)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ct val="3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Управление закупками (в 1С:ERP.УХ, 1С:ERP, 1С:УХ)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ct val="3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Корпоративные закупки (в 1С:ERP.УХ, 1С:УХ)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ct val="3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Управление складом, запасами и доставкой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(в 1С:ERP.УХ, 1С:ERP)</a:t>
            </a:r>
            <a:endParaRPr lang="ru-RU" altLang="ru-RU" sz="16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pic>
        <p:nvPicPr>
          <p:cNvPr id="33796" name="Picture 12" descr="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4088" y="4157663"/>
            <a:ext cx="2830512" cy="2143125"/>
          </a:xfrm>
          <a:prstGeom prst="rect">
            <a:avLst/>
          </a:prstGeom>
          <a:noFill/>
          <a:ln w="12700" cap="flat" cmpd="sng">
            <a:solidFill>
              <a:srgbClr val="5F5F5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3797" name="Picture 7" descr="производств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088" y="1984375"/>
            <a:ext cx="2859087" cy="1908175"/>
          </a:xfrm>
          <a:prstGeom prst="rect">
            <a:avLst/>
          </a:prstGeom>
          <a:noFill/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Заголовок 2"/>
          <p:cNvSpPr/>
          <p:nvPr/>
        </p:nvSpPr>
        <p:spPr>
          <a:xfrm>
            <a:off x="1692275" y="152400"/>
            <a:ext cx="7234238" cy="10810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Краткий обзор ключевых свойств и функциональных возможностей комплекса «1С:Корпорация»:</a:t>
            </a:r>
            <a:endParaRPr lang="ru-RU" altLang="ru-RU" sz="20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34819" name="Picture 12" descr="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7013" y="1990725"/>
            <a:ext cx="3581400" cy="2895600"/>
          </a:xfrm>
          <a:prstGeom prst="rect">
            <a:avLst/>
          </a:prstGeom>
          <a:noFill/>
          <a:ln w="12700" cap="flat" cmpd="sng">
            <a:solidFill>
              <a:srgbClr val="5F5F5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4820" name="Прямоугольник 1"/>
          <p:cNvSpPr/>
          <p:nvPr/>
        </p:nvSpPr>
        <p:spPr>
          <a:xfrm>
            <a:off x="255588" y="1873250"/>
            <a:ext cx="8534400" cy="41640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Управление финансами</a:t>
            </a:r>
            <a:endParaRPr lang="ru-RU" altLang="ru-RU" sz="16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Казначейство (в 1С:ERP)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Корпоративное казначейство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 (в 1С:ERP.УХ, 1С:УХ)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Бюджетирование (в 1С:ERP)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Корпоративное бюджетирование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 (в 1С:ERP.УХ, 1С:УХ)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Управление инвестиционными проектами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 и активами (в 1С:ERP.УХ, 1С:УХ)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Управление рисками и мероприятиями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 (в 1С:ERP.УХ, 1С:УХ)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Бизнес-анализ и сбалансированная система показателей (в 1С:ERP.УХ, 1С:УХ)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Интеграция и управление мастер-данными (в 1С:ERP.УХ, 1С:УХ)</a:t>
            </a:r>
            <a:endParaRPr lang="ru-RU" altLang="ru-RU" sz="16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Заголовок 2"/>
          <p:cNvSpPr/>
          <p:nvPr/>
        </p:nvSpPr>
        <p:spPr>
          <a:xfrm>
            <a:off x="1692275" y="152400"/>
            <a:ext cx="7234238" cy="10810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Краткий обзор ключевых свойств и функциональных возможностей комплекса «1С:Корпорация»:</a:t>
            </a:r>
            <a:endParaRPr lang="ru-RU" altLang="ru-RU" sz="20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graphicFrame>
        <p:nvGraphicFramePr>
          <p:cNvPr id="35843" name="Object 9"/>
          <p:cNvGraphicFramePr>
            <a:graphicFrameLocks noChangeAspect="1"/>
          </p:cNvGraphicFramePr>
          <p:nvPr/>
        </p:nvGraphicFramePr>
        <p:xfrm>
          <a:off x="3883025" y="2006600"/>
          <a:ext cx="5260975" cy="411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7315200" imgH="5715000" progId="CorelPhotoPaint.Image.11">
                  <p:embed/>
                </p:oleObj>
              </mc:Choice>
              <mc:Fallback>
                <p:oleObj name="" r:id="rId1" imgW="7315200" imgH="5715000" progId="CorelPhotoPaint.Image.11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883025" y="2006600"/>
                        <a:ext cx="5260975" cy="41116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Прямоугольник 1"/>
          <p:cNvSpPr/>
          <p:nvPr/>
        </p:nvSpPr>
        <p:spPr>
          <a:xfrm>
            <a:off x="261938" y="1898650"/>
            <a:ext cx="8664575" cy="4017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Регламентированный учет и МСФО</a:t>
            </a:r>
            <a:endParaRPr lang="ru-RU" altLang="ru-RU" sz="16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Регламентированный учет по РСБУ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 (в 1С:ERP.УХ, 1С:ERP, 1С:УХ, 1С:БП КОРП)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Консолидированная отчетность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 (в 1С:ERP.УХ, 1С:УХ)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Корпоративные налоги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 (в 1С:ERP.УХ, 1С:УХ)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Налоговый мониторинг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 (в 1С:ERP.УХ, 1С:УХ)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Учет по МСФО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 (в 1С:ERP.УХ, 1С:ERP, 1С:УХ)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Корпоративный учет по МСФО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    (в 1С:ERP.УХ, 1С:УХ)</a:t>
            </a:r>
            <a:endParaRPr lang="ru-RU" altLang="ru-RU" sz="16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Прямоугольник 1"/>
          <p:cNvSpPr/>
          <p:nvPr/>
        </p:nvSpPr>
        <p:spPr>
          <a:xfrm>
            <a:off x="261938" y="1487488"/>
            <a:ext cx="8664575" cy="50403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Управление персоналом и заработной платой</a:t>
            </a:r>
            <a:endParaRPr lang="ru-RU" altLang="ru-RU" sz="14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Кадровый учет и делопроизводство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(в 1С:ERP.УХ, 1С:ERP, 1С:ЗУП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Воинский учет (в 1С:ERP.УХ, 1С:ERP, 1С:ЗУП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Штатное расписание, учет труда, рабочего времени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и невыходов (в 1С:ERP.УХ, 1С:ERP, 1С:ЗУП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Настройка систем оплаты труда, расчет и учет зарплаты,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взаиморасчеты с сотрудниками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(в 1С:ERP.УХ, 1С:ERP, 1С:ЗУП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Отчисления с ФОТ, НДФЛ и отчетность в контролирующие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органы (в 1С:ERP.УХ, 1С:ERP, 1С:ЗУП КОРП, 1С:БП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Электронный листок нетрудоспособности, поддержка пилотного проекта ФСС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по прямым выплатам (в 1С:ERP.УХ, 1С:ERP, 1С:ЗУП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Кадровое планирование, подбор и адаптация персонала (в 1С:ЗУП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Грейды, мотивация и льготы (в 1С:ЗУП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Обучение, развитие и оценка персонала (в 1С:ЗУП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Охрана труда и учет медосмотров (в 1С:ЗУП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Личный кабинет сотрудника (в 1С:ЗУП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Учет ДМС (в 1С:ЗУП КОРП)</a:t>
            </a:r>
            <a:endParaRPr lang="ru-RU" altLang="ru-RU" sz="14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36867" name="Заголовок 2"/>
          <p:cNvSpPr/>
          <p:nvPr/>
        </p:nvSpPr>
        <p:spPr>
          <a:xfrm>
            <a:off x="1692275" y="152400"/>
            <a:ext cx="7234238" cy="10810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Краткий обзор ключевых свойств и функциональных возможностей комплекса «1С:Корпорация»:</a:t>
            </a:r>
            <a:endParaRPr lang="ru-RU" altLang="ru-RU" sz="20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36868" name="Picture 13" descr="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2938" y="1625600"/>
            <a:ext cx="3170237" cy="2300288"/>
          </a:xfrm>
          <a:prstGeom prst="rect">
            <a:avLst/>
          </a:prstGeom>
          <a:noFill/>
          <a:ln w="12700" cap="flat" cmpd="sng">
            <a:solidFill>
              <a:srgbClr val="5F5F5F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207250" cy="1081088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dirty="0"/>
              <a:t>Краткий обзор ключевых свойств и функциональных возможностей комплекса «1С:Корпорация»:</a:t>
            </a:r>
            <a:endParaRPr lang="ru-RU" altLang="ru-RU" dirty="0"/>
          </a:p>
        </p:txBody>
      </p:sp>
      <p:sp>
        <p:nvSpPr>
          <p:cNvPr id="37891" name="Прямоугольник 1"/>
          <p:cNvSpPr/>
          <p:nvPr/>
        </p:nvSpPr>
        <p:spPr>
          <a:xfrm>
            <a:off x="266700" y="1612900"/>
            <a:ext cx="8632825" cy="5033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Управление документооборотом</a:t>
            </a:r>
            <a:endParaRPr lang="ru-RU" altLang="ru-RU" sz="14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Управление договорами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(в 1С:ERP.УХ, 1С:ERP, 1С:УХ, 1С:ДО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Управление документами: учет входящей и исходящей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корреспонденции, ОРД, контроль исполнения документов,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ЭП, сканирование и штрихкодирование, архив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(в 1С:ДО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Управление процессами: шаблоны и контроль сроков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согласования, рассмотрения, утверждения (в 1С:ДО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Работа с договорными документами: автозаполнение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реквизитами, регистрация и согласование, контроль возврата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и передачи, автопродление (в 1С:ДО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Управление внутренними, внешними, протокольными мероприятиями,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бронирование помещений, контроль исполнения протоколов (в 1С:ДО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Встроенный почтовый клиент (в 1С:ДО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Учет трудозатрат и планирование времени: учет отсутствий, личные и общие календари,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делегирование полномочий, анализ трудозатрат по видам деятельности,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  автоматический хронометраж (в 1С:ДО КОРП)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 Учет данных в разрезе проектов (в 1С:ДО КОРП, 1С:ERP.УХ, 1С:ERP)</a:t>
            </a:r>
            <a:endParaRPr lang="ru-RU" altLang="ru-RU" sz="14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pic>
        <p:nvPicPr>
          <p:cNvPr id="37892" name="Picture 17" descr="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0088" y="1612900"/>
            <a:ext cx="3113087" cy="2517775"/>
          </a:xfrm>
          <a:prstGeom prst="rect">
            <a:avLst/>
          </a:prstGeom>
          <a:noFill/>
          <a:ln w="12700" cap="flat" cmpd="sng">
            <a:solidFill>
              <a:srgbClr val="5F5F5F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Заголовок 1"/>
          <p:cNvSpPr txBox="1"/>
          <p:nvPr/>
        </p:nvSpPr>
        <p:spPr>
          <a:xfrm>
            <a:off x="1692275" y="152400"/>
            <a:ext cx="7370763" cy="10810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Расширяют возможности комплекса «1С:Корпорация» программные продукты, оптимизированные </a:t>
            </a:r>
            <a:b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для автоматизации специализированных </a:t>
            </a:r>
            <a:b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и отраслевых участков деятельности пользователей, выпускаемые под маркой «1С-Совместно»:</a:t>
            </a:r>
            <a:endParaRPr lang="ru-RU" altLang="ru-RU" sz="20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sp>
        <p:nvSpPr>
          <p:cNvPr id="38915" name="Прямоугольник 4"/>
          <p:cNvSpPr/>
          <p:nvPr/>
        </p:nvSpPr>
        <p:spPr>
          <a:xfrm>
            <a:off x="60325" y="1914525"/>
            <a:ext cx="4492625" cy="4730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1С:CRM. Модуль для 1С:ERP и 1С:КА2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1С:GIS Управление пространственными данными. Модуль для 1С:ERP и 1С:КА2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1С:ITIL Управление информационными технологиями предприятия КОРП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1С:MDM Управление нормативно-справочной информацией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1С:PDM Управление инженерными данными 3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1С:PM Управление проектами. Модуль для 1С:ERP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1С:RCM Управление надежностью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1С:RengaBIM и Смета. Комплект решений для 3D-проектирования и подготовки сметной документации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1С:TMS Логистика. Управление перевозками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1С:WMS Логистика. Управление складом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1С:Агропромышленный комплекс.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Модуль для 1С:ERP и 1С:КА2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1С:Аренда и управление недвижимостью.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Модуль для 1С:ERP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1С:Биллинг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1С:Горнодобывающая промышленность 2. Оперативный учет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1С:Заказчик-застройщик. Модуль для 1С:</a:t>
            </a:r>
            <a:r>
              <a:rPr lang="en-US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ERP</a:t>
            </a:r>
            <a:endParaRPr lang="ru-RU" altLang="ru-RU" sz="12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38916" name="Прямоугольник 2"/>
          <p:cNvSpPr/>
          <p:nvPr/>
        </p:nvSpPr>
        <p:spPr>
          <a:xfrm>
            <a:off x="4497388" y="1909763"/>
            <a:ext cx="4565650" cy="4730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1С:Инвентаризация и управление имуществом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1С:Интеграция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1С:Молокозавод. Модуль для 1С:ERP и 1С:КА2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1С:Мясопереработка MES. Модуль для 1С:ERP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1С:Общепит. Модуль для 1С:ERP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1С:Полиграфия 2. Модуль для 1С:ERP, 1С:КА2 и 1С:УТ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1С:Производственная безопасность. Комплексная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1С:Производственная безопасность.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Охрана окружающей среды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1С:Производственная безопасность.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Охрана труда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1С:Производственная безопасность.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Пожарная безопасность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1С:Производственная безопасность.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Промышленная безопасность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1С:Производство алкогольной продукции.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Модуль для 1С:ERP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1С:Производство мясной и рыбной продукции 2.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Модуль для 1С:ERP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1С:Птицеводство 2. Модуль для 1С:ERP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1С:Реализация алкогольной продукции.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Модуль для 1С:ERP и 1С:КА2</a:t>
            </a:r>
            <a:endParaRPr lang="ru-RU" altLang="ru-RU" sz="12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Прямоугольник 3"/>
          <p:cNvSpPr/>
          <p:nvPr/>
        </p:nvSpPr>
        <p:spPr>
          <a:xfrm>
            <a:off x="55563" y="1898650"/>
            <a:ext cx="4516437" cy="4597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1С:Риэлтор. Управление продажами недвижимости. Модуль для 1С:ERP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1С:Смета 3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1С:ТОИР Управление ремонтами и обслуживанием оборудования 2 КОРП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1С:Транспортная логистика, экспедирование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и управление автотранспортом КОРП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автотранспортом. Модуль для 1С:ERP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ветеринарными сертификатами. Интеграция с ФГИС Меркурий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водоканалом 2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деревообрабатывающим предприятием. Модуль для 1С:ERP и 1С:КА2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лесозаготовительным предприятием. Модуль для 1С:ERP и 1С:КА2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лизинговой компанией.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Расширение для 1С:ERP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металлургическим комбинатом 2. Модуль для 1С:ERP и 1С:КА2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мукомольным, крупяным, комбикормовым и масложировым производством. Модуль для 1С:ERP и 1С:КА2</a:t>
            </a:r>
            <a:endParaRPr lang="ru-RU" altLang="ru-RU" sz="12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39939" name="Прямоугольник 5"/>
          <p:cNvSpPr/>
          <p:nvPr/>
        </p:nvSpPr>
        <p:spPr>
          <a:xfrm>
            <a:off x="4379913" y="1903413"/>
            <a:ext cx="4513262" cy="3640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недвижимостью и арендой КОРП. Модуль для 1С:Бухгалтерия 8 КОРП, 1С:Бухгалтерия КОРП МСФО и 1С:Управление холдингом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по целям и KPI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строительным производством.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Модуль для 1С:ERP и 1С:КА2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тепловодоканалом 2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теплосетью 2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1С:Управляющая компания ЖКХ.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Модуль для 1С:ERP и 1С:КА2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1С:Управляющая компания ЖКХ и РКЦ. Модуль для 1С:ERP и 1С:КА2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1С:Хлебобулочное и кондитерское производство 2. Модуль для 1С:ERP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1С:Центр спутникового мониторинга ГЛОНАСС/GPS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1С:Энергетика 2. Учет технологических присоединений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194945">
              <a:spcBef>
                <a:spcPts val="200"/>
              </a:spcBef>
              <a:spcAft>
                <a:spcPct val="100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1С:Энергетика 2. Учет транспорта электроэнергии</a:t>
            </a:r>
            <a:endParaRPr lang="ru-RU" altLang="ru-RU" sz="12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39940" name="Прямоугольник 7"/>
          <p:cNvSpPr/>
          <p:nvPr/>
        </p:nvSpPr>
        <p:spPr>
          <a:xfrm>
            <a:off x="4410075" y="5970588"/>
            <a:ext cx="4572000" cy="696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Подробнее про «1С-Совместные» решения: </a:t>
            </a: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  <a:hlinkClick r:id="rId1"/>
              </a:rPr>
              <a:t>https://solutions.1c.ru</a:t>
            </a: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 и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Сервис «</a:t>
            </a: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  <a:hlinkClick r:id="rId2"/>
              </a:rPr>
              <a:t>1С:Облачная карта прикладных решений</a:t>
            </a: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» </a:t>
            </a:r>
            <a:endParaRPr lang="ru-RU" altLang="ru-RU" sz="12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39941" name="Заголовок 1"/>
          <p:cNvSpPr txBox="1"/>
          <p:nvPr/>
        </p:nvSpPr>
        <p:spPr>
          <a:xfrm>
            <a:off x="1692275" y="152400"/>
            <a:ext cx="7370763" cy="10810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Расширяют возможности комплекса «1С:Корпорация» программные продукты, оптимизированные </a:t>
            </a:r>
            <a:b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для автоматизации специализированных </a:t>
            </a:r>
            <a:b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и отраслевых участков деятельности пользователей, выпускаемые под маркой «1С-Совместно»:</a:t>
            </a:r>
            <a:endParaRPr lang="ru-RU" altLang="ru-RU" sz="20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196138" cy="1081088"/>
          </a:xfrm>
          <a:ln/>
        </p:spPr>
        <p:txBody>
          <a:bodyPr vert="horz" wrap="square" lIns="0" tIns="0" rIns="0" bIns="0" anchor="ctr" anchorCtr="0"/>
          <a:p>
            <a:pPr>
              <a:lnSpc>
                <a:spcPct val="100000"/>
              </a:lnSpc>
              <a:spcAft>
                <a:spcPct val="5000"/>
              </a:spcAft>
            </a:pPr>
            <a:r>
              <a:rPr lang="ru-RU" altLang="ru-RU" dirty="0">
                <a:solidFill>
                  <a:srgbClr val="080808"/>
                </a:solidFill>
              </a:rPr>
              <a:t>Главное – почему надо переходить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на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r>
              <a:rPr lang="ru-RU" altLang="ru-RU" dirty="0"/>
              <a:t>«1С:КОРПОРАЦИЮ»</a:t>
            </a:r>
            <a:endParaRPr lang="ru-RU" altLang="ru-RU" dirty="0"/>
          </a:p>
        </p:txBody>
      </p:sp>
      <p:sp>
        <p:nvSpPr>
          <p:cNvPr id="40963" name="Text Box 5"/>
          <p:cNvSpPr txBox="1"/>
          <p:nvPr/>
        </p:nvSpPr>
        <p:spPr>
          <a:xfrm>
            <a:off x="179388" y="1900238"/>
            <a:ext cx="8709025" cy="40338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180975" lvl="0" indent="-180975">
              <a:lnSpc>
                <a:spcPct val="110000"/>
              </a:lnSpc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Современные решения с поддержкой актуальных сервисов на единой платформе предоставляют бизнесу новые возможности при невысокой стоимости владения системой.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180975" lvl="0" indent="-180975">
              <a:lnSpc>
                <a:spcPct val="110000"/>
              </a:lnSpc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В комплекс включены решения, проверенные сотнями успешных внедрений, в том числе на масштабных проектах: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1"/>
              </a:rPr>
              <a:t>АО «Первая башенная компания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2"/>
              </a:rPr>
              <a:t>ГК «ЛокоТех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«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3"/>
              </a:rPr>
              <a:t>СОЛЛЕРС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«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4"/>
              </a:rPr>
              <a:t>Холдинг Кабельный Альянс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5"/>
              </a:rPr>
              <a:t>СПб ГУП «Пассажиравтотранс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6"/>
              </a:rPr>
              <a:t>АО «Гражданские самолеты Сухого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«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7"/>
              </a:rPr>
              <a:t>Сименс Технологии Газовых Турбин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«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8"/>
              </a:rPr>
              <a:t>Редуктор-ПМ» (Холдинг «Вертолеты России»)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, «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9"/>
              </a:rPr>
              <a:t>АКВАЛАЙФ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«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10"/>
              </a:rPr>
              <a:t>АКАДО Телеком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11"/>
              </a:rPr>
              <a:t>ПАО «АвтоВАЗ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12"/>
              </a:rPr>
              <a:t>ПАО «Газпром нефть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b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</a:b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13"/>
              </a:rPr>
              <a:t>ПАО «Полюс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14"/>
              </a:rPr>
              <a:t>ПАО «Татнефть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15"/>
              </a:rPr>
              <a:t>АО «Зарубежнефть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16"/>
              </a:rPr>
              <a:t>НК «РуссНефть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17"/>
              </a:rPr>
              <a:t>Госкорпорация «Росатом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18"/>
              </a:rPr>
              <a:t>АО «ОСК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b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chemeClr val="hlink"/>
                </a:solidFill>
                <a:cs typeface="Arial" panose="020B0604020202020204" pitchFamily="34" charset="0"/>
              </a:rPr>
              <a:t>«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19"/>
              </a:rPr>
              <a:t>УК «Татнефть-Нефтехим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dirty="0">
                <a:solidFill>
                  <a:schemeClr val="hlink"/>
                </a:solidFill>
                <a:cs typeface="Arial" panose="020B0604020202020204" pitchFamily="34" charset="0"/>
              </a:rPr>
              <a:t>«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20"/>
              </a:rPr>
              <a:t>ГКНПЦ им. М.В. Хруничева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dirty="0">
                <a:solidFill>
                  <a:schemeClr val="hlink"/>
                </a:solidFill>
                <a:cs typeface="Arial" panose="020B0604020202020204" pitchFamily="34" charset="0"/>
              </a:rPr>
              <a:t>«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21"/>
              </a:rPr>
              <a:t>Велесстрой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dirty="0">
                <a:solidFill>
                  <a:schemeClr val="hlink"/>
                </a:solidFill>
                <a:cs typeface="Arial" panose="020B0604020202020204" pitchFamily="34" charset="0"/>
              </a:rPr>
              <a:t>«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22"/>
              </a:rPr>
              <a:t>Агрокомплекс» им. Н.И. Ткачева</a:t>
            </a:r>
            <a:r>
              <a:rPr lang="ru-RU" altLang="ru-RU" sz="1200" dirty="0">
                <a:solidFill>
                  <a:schemeClr val="hlink"/>
                </a:solidFill>
                <a:cs typeface="Arial" panose="020B0604020202020204" pitchFamily="34" charset="0"/>
              </a:rPr>
              <a:t>, </a:t>
            </a:r>
            <a:br>
              <a:rPr lang="ru-RU" altLang="ru-RU" sz="1200" dirty="0">
                <a:solidFill>
                  <a:schemeClr val="hlink"/>
                </a:solidFill>
                <a:cs typeface="Arial" panose="020B0604020202020204" pitchFamily="34" charset="0"/>
              </a:rPr>
            </a:b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23"/>
              </a:rPr>
              <a:t>СПАО «Ингосстрах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24"/>
              </a:rPr>
              <a:t>ФГУП «Почта России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25"/>
              </a:rPr>
              <a:t>ЗАО «Трансмашхолдинг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dirty="0">
                <a:solidFill>
                  <a:schemeClr val="hlink"/>
                </a:solidFill>
                <a:cs typeface="Arial" panose="020B0604020202020204" pitchFamily="34" charset="0"/>
              </a:rPr>
              <a:t>«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26"/>
              </a:rPr>
              <a:t>Башкирэнерго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», </a:t>
            </a:r>
            <a:r>
              <a:rPr lang="ru-RU" altLang="ru-RU" sz="1200" dirty="0">
                <a:solidFill>
                  <a:schemeClr val="hlink"/>
                </a:solidFill>
                <a:cs typeface="Arial" panose="020B0604020202020204" pitchFamily="34" charset="0"/>
              </a:rPr>
              <a:t>«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  <a:hlinkClick r:id="rId27"/>
              </a:rPr>
              <a:t>Металлоинвест</a:t>
            </a:r>
            <a:r>
              <a:rPr lang="ru-RU" altLang="ru-RU" sz="1200" u="sng" dirty="0">
                <a:solidFill>
                  <a:schemeClr val="hlink"/>
                </a:solidFill>
                <a:cs typeface="Arial" panose="020B0604020202020204" pitchFamily="34" charset="0"/>
              </a:rPr>
              <a:t>».</a:t>
            </a:r>
            <a:endParaRPr lang="ru-RU" altLang="ru-RU" sz="1200" dirty="0">
              <a:solidFill>
                <a:schemeClr val="hlink"/>
              </a:solidFill>
              <a:cs typeface="Arial" panose="020B0604020202020204" pitchFamily="34" charset="0"/>
            </a:endParaRPr>
          </a:p>
          <a:p>
            <a:pPr marL="180975" lvl="0" indent="-180975">
              <a:lnSpc>
                <a:spcPct val="110000"/>
              </a:lnSpc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Не надо выбирать, что из основных решений «1С» приобретать и в какой последовательности использовать.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Можно купить полный набор основных решений со скидкой, а дальше использовать их, когда и как надо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по ходу проекта.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180975" lvl="0" indent="-180975">
              <a:lnSpc>
                <a:spcPct val="110000"/>
              </a:lnSpc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Дешевле, чем покупать отдельно – экономия и возможность зачесть по апгрейду стоимость ранее приобретенного решения «1С», а для корпоративной поставки «1С:Корпорации» – уникальная возможность апгрейда с зачетом стоимости не одного, а одновременно многих ранее приобретенных продуктов «1С».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180975" lvl="0" indent="-180975">
              <a:lnSpc>
                <a:spcPct val="110000"/>
              </a:lnSpc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Увеличенный на 1 год срок поддержки сданных в апгрейд продуктов – до конца текущего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(на момент выполнения апгрейда) года плюс один год с возможностью сдачи годовой отчетности.</a:t>
            </a:r>
            <a:endParaRPr lang="ru-RU" altLang="ru-RU" sz="12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Text Box 4"/>
          <p:cNvSpPr txBox="1"/>
          <p:nvPr/>
        </p:nvSpPr>
        <p:spPr>
          <a:xfrm>
            <a:off x="290513" y="1730375"/>
            <a:ext cx="8301037" cy="25225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Инновационная технологическая платформа мирового уровня</a:t>
            </a:r>
            <a:endParaRPr lang="en-US" altLang="ru-RU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Система построенных на ней прикладных решений </a:t>
            </a:r>
            <a:br>
              <a:rPr lang="en-US" altLang="ru-RU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для эффективного управления и учета</a:t>
            </a:r>
            <a:endParaRPr lang="en-US" altLang="ru-RU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Более </a:t>
            </a:r>
            <a:r>
              <a:rPr lang="en-US" altLang="ru-RU" sz="1800" b="1" dirty="0">
                <a:solidFill>
                  <a:srgbClr val="D20000"/>
                </a:solidFill>
                <a:cs typeface="Arial" panose="020B0604020202020204" pitchFamily="34" charset="0"/>
              </a:rPr>
              <a:t>1000</a:t>
            </a:r>
            <a:r>
              <a:rPr lang="en-US" alt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 тиражируемых прикладных решений </a:t>
            </a:r>
            <a:endParaRPr lang="en-US" altLang="ru-RU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Более </a:t>
            </a:r>
            <a:r>
              <a:rPr lang="en-US" altLang="ru-RU" sz="1800" b="1" dirty="0">
                <a:solidFill>
                  <a:srgbClr val="D20000"/>
                </a:solidFill>
                <a:cs typeface="Arial" panose="020B0604020202020204" pitchFamily="34" charset="0"/>
              </a:rPr>
              <a:t>5 000 000</a:t>
            </a:r>
            <a:r>
              <a:rPr lang="en-US" alt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 пользователей в коммерческих предприятиях </a:t>
            </a:r>
            <a:br>
              <a:rPr lang="ru-RU" altLang="ru-RU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и государственных учреждениях</a:t>
            </a:r>
            <a:endParaRPr lang="en-US" altLang="ru-RU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Более </a:t>
            </a:r>
            <a:r>
              <a:rPr lang="en-US" altLang="ru-RU" sz="1800" b="1" dirty="0">
                <a:solidFill>
                  <a:srgbClr val="D20000"/>
                </a:solidFill>
                <a:cs typeface="Arial" panose="020B0604020202020204" pitchFamily="34" charset="0"/>
              </a:rPr>
              <a:t>300 000</a:t>
            </a:r>
            <a:r>
              <a:rPr lang="en-US" alt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 специалистов программируют на языке 1С:Предприятия</a:t>
            </a:r>
            <a:endParaRPr lang="ru-RU" altLang="ru-RU" sz="18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23555" name="Заголовок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r>
              <a:rPr lang="ru-RU" altLang="ru-RU" dirty="0"/>
              <a:t>1С:ПРЕДПРИЯТИЕ</a:t>
            </a:r>
            <a:r>
              <a:rPr lang="ru-RU" altLang="ru-RU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–</a:t>
            </a:r>
            <a:r>
              <a:rPr lang="ru-RU" altLang="ru-RU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это модно</a:t>
            </a:r>
            <a:endParaRPr lang="ru-RU" alt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273800" cy="1081088"/>
          </a:xfrm>
          <a:ln/>
        </p:spPr>
        <p:txBody>
          <a:bodyPr vert="horz" wrap="square" lIns="0" tIns="0" rIns="0" bIns="0" anchor="ctr" anchorCtr="0"/>
          <a:p>
            <a:r>
              <a:rPr lang="ru-RU" altLang="ru-RU" dirty="0">
                <a:solidFill>
                  <a:srgbClr val="080808"/>
                </a:solidFill>
              </a:rPr>
              <a:t>Целевые пользователи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r>
              <a:rPr lang="ru-RU" altLang="ru-RU" dirty="0"/>
              <a:t>«</a:t>
            </a:r>
            <a:r>
              <a:rPr lang="ru-RU" altLang="ru-RU" dirty="0">
                <a:solidFill>
                  <a:srgbClr val="CC0000"/>
                </a:solidFill>
              </a:rPr>
              <a:t>1С:КОРПОРАЦИИ»</a:t>
            </a:r>
            <a:endParaRPr lang="ru-RU" altLang="ru-RU" dirty="0">
              <a:solidFill>
                <a:srgbClr val="CC0000"/>
              </a:solidFill>
            </a:endParaRPr>
          </a:p>
        </p:txBody>
      </p:sp>
      <p:sp>
        <p:nvSpPr>
          <p:cNvPr id="41987" name="Text Box 12"/>
          <p:cNvSpPr txBox="1"/>
          <p:nvPr/>
        </p:nvSpPr>
        <p:spPr>
          <a:xfrm>
            <a:off x="322263" y="4903788"/>
            <a:ext cx="4394200" cy="147478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Крупные корпорации с распределенными ДЗО,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имеющие «зоопарк» решений («1С», особенно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«1С:УПП», и не «1С») 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Холдинги, планирующие централизовать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активы ИТ в одной (например, головной)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компании</a:t>
            </a:r>
            <a:endParaRPr lang="ru-RU" altLang="ru-RU" sz="1400" b="1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41988" name="Text Box 13"/>
          <p:cNvSpPr txBox="1"/>
          <p:nvPr/>
        </p:nvSpPr>
        <p:spPr>
          <a:xfrm>
            <a:off x="5292725" y="4868863"/>
            <a:ext cx="3600450" cy="73025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Монопредприятия, которым интересен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функционал всех решений из состава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«1С:Корпорация»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41989" name="Picture 15" descr="монопредпряит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4163" y="1557338"/>
            <a:ext cx="3167062" cy="288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0" name="Picture 16" descr="russia ma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704975"/>
            <a:ext cx="4321175" cy="2762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5821363" cy="1081088"/>
          </a:xfrm>
          <a:ln/>
        </p:spPr>
        <p:txBody>
          <a:bodyPr vert="horz" wrap="square" lIns="0" tIns="0" rIns="0" bIns="0" anchor="ctr" anchorCtr="0"/>
          <a:p>
            <a:pPr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Генеральное соглашение с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CC0000"/>
                </a:solidFill>
              </a:rPr>
              <a:t>ПАО «ММК» </a:t>
            </a:r>
            <a:r>
              <a:rPr lang="ru-RU" altLang="ru-RU" dirty="0">
                <a:solidFill>
                  <a:srgbClr val="080808"/>
                </a:solidFill>
              </a:rPr>
              <a:t>– переход</a:t>
            </a:r>
            <a:r>
              <a:rPr lang="en-US" altLang="ru-RU" dirty="0">
                <a:solidFill>
                  <a:srgbClr val="080808"/>
                </a:solidFill>
              </a:rPr>
              <a:t> </a:t>
            </a:r>
            <a:r>
              <a:rPr lang="ru-RU" altLang="ru-RU" dirty="0">
                <a:solidFill>
                  <a:srgbClr val="080808"/>
                </a:solidFill>
              </a:rPr>
              <a:t>на</a:t>
            </a:r>
            <a:r>
              <a:rPr lang="ru-RU" altLang="ru-RU" dirty="0">
                <a:solidFill>
                  <a:srgbClr val="000000"/>
                </a:solidFill>
              </a:rPr>
              <a:t> «</a:t>
            </a:r>
            <a:r>
              <a:rPr lang="ru-RU" altLang="ru-RU" dirty="0">
                <a:solidFill>
                  <a:srgbClr val="080808"/>
                </a:solidFill>
              </a:rPr>
              <a:t>1С:Корпорация»</a:t>
            </a:r>
            <a:endParaRPr lang="ru-RU" altLang="ru-RU" dirty="0">
              <a:solidFill>
                <a:srgbClr val="080808"/>
              </a:solidFill>
            </a:endParaRPr>
          </a:p>
        </p:txBody>
      </p:sp>
      <p:sp>
        <p:nvSpPr>
          <p:cNvPr id="43011" name="Rectangle 11"/>
          <p:cNvSpPr/>
          <p:nvPr/>
        </p:nvSpPr>
        <p:spPr>
          <a:xfrm>
            <a:off x="250825" y="1916113"/>
            <a:ext cx="6408738" cy="3282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входит в число крупнейших мировых производителей стали и занимает лидирующие позиции среди предприятий черной металлургии России.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В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Группе ММК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65 дочерних обществ, штат около 20 тыс. человек.</a:t>
            </a:r>
            <a:r>
              <a:rPr lang="ru-RU" altLang="ru-RU" sz="1400" dirty="0">
                <a:solidFill>
                  <a:srgbClr val="003399"/>
                </a:solidFill>
                <a:cs typeface="Arial" panose="020B0604020202020204" pitchFamily="34" charset="0"/>
              </a:rPr>
              <a:t> </a:t>
            </a:r>
            <a:br>
              <a:rPr lang="ru-RU" altLang="ru-RU" sz="1400" dirty="0">
                <a:solidFill>
                  <a:srgbClr val="003399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Более 10 лет используют решения фирмы 1С (УПП, УТ, БП),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автоматизировано около 2000 р.м.</a:t>
            </a:r>
            <a:endParaRPr lang="ru-RU" altLang="ru-RU" sz="14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endParaRPr lang="ru-RU" altLang="ru-RU" sz="14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Переход на новое поколение ПП 1С – 1С:Корпорация</a:t>
            </a:r>
            <a:endParaRPr lang="ru-RU" altLang="ru-RU" sz="14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«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ERP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» внедряется в «Ремпуть», «Механоремонтный комплекс», </a:t>
            </a:r>
            <a:b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«ММК-Уголь» (на завершающей стадии), в других ДЗО –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в ближайших планах.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Всего с использованием «1С:Корпорация» </a:t>
            </a:r>
            <a:b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планируется автоматизировать </a:t>
            </a:r>
            <a:b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более 3000 р.м.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sp>
        <p:nvSpPr>
          <p:cNvPr id="43012" name="Rectangle 11"/>
          <p:cNvSpPr/>
          <p:nvPr/>
        </p:nvSpPr>
        <p:spPr>
          <a:xfrm>
            <a:off x="0" y="1392238"/>
            <a:ext cx="249238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381000" lvl="0" indent="-38100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333399"/>
                </a:solidFill>
                <a:latin typeface="Futura PT Demi" pitchFamily="34" charset="0"/>
                <a:cs typeface="Arial" panose="020B0604020202020204" pitchFamily="34" charset="0"/>
              </a:rPr>
              <a:t> </a:t>
            </a:r>
            <a:endParaRPr lang="ru-RU" altLang="ru-RU" sz="1800" b="1" dirty="0">
              <a:solidFill>
                <a:srgbClr val="333399"/>
              </a:solidFill>
              <a:latin typeface="Futura PT Demi" pitchFamily="34" charset="0"/>
              <a:ea typeface="Arial" panose="020B0604020202020204" pitchFamily="34" charset="0"/>
            </a:endParaRPr>
          </a:p>
        </p:txBody>
      </p:sp>
      <p:sp>
        <p:nvSpPr>
          <p:cNvPr id="43013" name="Rectangle 19"/>
          <p:cNvSpPr/>
          <p:nvPr/>
        </p:nvSpPr>
        <p:spPr>
          <a:xfrm>
            <a:off x="250825" y="1406525"/>
            <a:ext cx="5564188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381000" lvl="0" indent="-38100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D20000"/>
                </a:solidFill>
                <a:cs typeface="Arial" panose="020B0604020202020204" pitchFamily="34" charset="0"/>
              </a:rPr>
              <a:t>Магнитогорский металлургический комбинат</a:t>
            </a:r>
            <a:endParaRPr lang="ru-RU" altLang="ru-RU" sz="18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43014" name="Picture 18" descr="C:\Users\Pirojnik_A\Documents\Клиенты\ММК\MMK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6575" y="1412875"/>
            <a:ext cx="1973263" cy="2794000"/>
          </a:xfrm>
          <a:prstGeom prst="rect">
            <a:avLst/>
          </a:prstGeom>
          <a:noFill/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3015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63" y="4435475"/>
            <a:ext cx="4579937" cy="2233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6" name="TextBox 3"/>
          <p:cNvSpPr txBox="1"/>
          <p:nvPr/>
        </p:nvSpPr>
        <p:spPr>
          <a:xfrm>
            <a:off x="279400" y="6045200"/>
            <a:ext cx="360045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31 мая 2017 года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en-US" altLang="ru-RU" sz="1200" dirty="0">
                <a:solidFill>
                  <a:srgbClr val="0033CC"/>
                </a:solidFill>
                <a:cs typeface="Arial" panose="020B0604020202020204" pitchFamily="34" charset="0"/>
              </a:rPr>
              <a:t>http://1c.ru/news/pressrelise.jsp?id=1831</a:t>
            </a:r>
            <a:endParaRPr lang="ru-RU" altLang="ru-RU" sz="1200" dirty="0">
              <a:solidFill>
                <a:srgbClr val="0033CC"/>
              </a:solidFill>
              <a:ea typeface="Arial" panose="020B0604020202020204" pitchFamily="34" charset="0"/>
            </a:endParaRPr>
          </a:p>
        </p:txBody>
      </p:sp>
      <p:pic>
        <p:nvPicPr>
          <p:cNvPr id="43017" name="Picture 10"/>
          <p:cNvPicPr>
            <a:picLocks noChangeAspect="1"/>
          </p:cNvPicPr>
          <p:nvPr/>
        </p:nvPicPr>
        <p:blipFill>
          <a:blip r:embed="rId3"/>
          <a:srcRect r="677"/>
          <a:stretch>
            <a:fillRect/>
          </a:stretch>
        </p:blipFill>
        <p:spPr>
          <a:xfrm>
            <a:off x="7451725" y="341313"/>
            <a:ext cx="1439863" cy="9572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4034" name="Picture 2" descr="http://static.1c.ru/news/images/Kamaz_p.png"/>
          <p:cNvPicPr>
            <a:picLocks noChangeAspect="1"/>
          </p:cNvPicPr>
          <p:nvPr/>
        </p:nvPicPr>
        <p:blipFill>
          <a:blip r:embed="rId1"/>
          <a:srcRect l="6943" r="12990"/>
          <a:stretch>
            <a:fillRect/>
          </a:stretch>
        </p:blipFill>
        <p:spPr>
          <a:xfrm>
            <a:off x="5435600" y="3068638"/>
            <a:ext cx="3457575" cy="3122612"/>
          </a:xfrm>
          <a:prstGeom prst="rect">
            <a:avLst/>
          </a:prstGeom>
          <a:noFill/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4035" name="TextBox 3"/>
          <p:cNvSpPr txBox="1"/>
          <p:nvPr/>
        </p:nvSpPr>
        <p:spPr>
          <a:xfrm>
            <a:off x="5364163" y="1608138"/>
            <a:ext cx="3529012" cy="1258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«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Петербургский международный экономический форум – 2017» , заместитель генерального директора ПАО «КАМАЗ» – финансовый директор Андрей Максимов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44036" name="TextBox 3"/>
          <p:cNvSpPr txBox="1"/>
          <p:nvPr/>
        </p:nvSpPr>
        <p:spPr>
          <a:xfrm>
            <a:off x="261938" y="6045200"/>
            <a:ext cx="532765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1 июня 2017 года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en-US" altLang="ru-RU" sz="1200" dirty="0">
                <a:solidFill>
                  <a:srgbClr val="0033CC"/>
                </a:solidFill>
                <a:cs typeface="Arial" panose="020B0604020202020204" pitchFamily="34" charset="0"/>
              </a:rPr>
              <a:t>http://1c.ru/news/pressrelise.jsp?id=1834</a:t>
            </a:r>
            <a:endParaRPr lang="ru-RU" altLang="ru-RU" sz="1200" dirty="0">
              <a:solidFill>
                <a:srgbClr val="0033CC"/>
              </a:solidFill>
              <a:ea typeface="Arial" panose="020B0604020202020204" pitchFamily="34" charset="0"/>
            </a:endParaRPr>
          </a:p>
        </p:txBody>
      </p:sp>
      <p:sp>
        <p:nvSpPr>
          <p:cNvPr id="44037" name="Text Box 8"/>
          <p:cNvSpPr txBox="1"/>
          <p:nvPr/>
        </p:nvSpPr>
        <p:spPr>
          <a:xfrm>
            <a:off x="250825" y="1608138"/>
            <a:ext cx="5041900" cy="4240212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На протяжении многих лет группа организаций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«КАМАЗ» используют ряд решений фирмы «1С»,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на платформе «1С:Предприятие 8» автоматизировано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более 8 000 рабочих мест</a:t>
            </a:r>
            <a:endParaRPr lang="ru-RU" altLang="ru-RU" sz="14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Стратегия развития компании «КАМАЗ» предполагает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постоянное совершенствование в области ИТ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Планируется поэтапный перевод информационной </a:t>
            </a:r>
            <a:b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    системы «КАМАЗа» с «1С:УПП» на новое поколение </a:t>
            </a:r>
            <a:b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    типовых решений «1С:Корпорация</a:t>
            </a:r>
            <a:r>
              <a:rPr lang="en-US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»</a:t>
            </a:r>
            <a:endParaRPr lang="ru-RU" altLang="ru-RU" sz="14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Планируется, что основные работы будут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инсорсинговой ИТ-компании «КАМАЗа» – «ЦОБ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»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Специалисты фирмы «1С» будут оказывать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методическую и организационную поддержку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по использованию функционала решений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Совместный опыт реализации этого масштабного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проекта будет способствовать развитию новых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решений фирмы «1С» и методик их внедрения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44038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199188" cy="1081088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dirty="0"/>
              <a:t>Компания «КАМАЗ» </a:t>
            </a:r>
            <a:r>
              <a:rPr lang="ru-RU" altLang="ru-RU" dirty="0">
                <a:solidFill>
                  <a:srgbClr val="080808"/>
                </a:solidFill>
              </a:rPr>
              <a:t>и фирма «1С» заключили меморандум о сотрудничестве для внедрения комплекса решений «1С:Корпорация</a:t>
            </a:r>
            <a:r>
              <a:rPr lang="en-US" altLang="ru-RU" dirty="0">
                <a:solidFill>
                  <a:srgbClr val="080808"/>
                </a:solidFill>
              </a:rPr>
              <a:t>»</a:t>
            </a:r>
            <a:endParaRPr lang="ru-RU" alt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0" tIns="0" rIns="0" bIns="0" anchor="ctr" anchorCtr="0"/>
          <a:p>
            <a:pPr>
              <a:lnSpc>
                <a:spcPct val="100000"/>
              </a:lnSpc>
            </a:pPr>
            <a:r>
              <a:rPr lang="ru-RU" altLang="ru-RU" dirty="0">
                <a:solidFill>
                  <a:srgbClr val="CC0000"/>
                </a:solidFill>
              </a:rPr>
              <a:t>Промышленно-металлургический холдинг </a:t>
            </a:r>
            <a:r>
              <a:rPr lang="ru-RU" altLang="ru-RU" dirty="0">
                <a:solidFill>
                  <a:srgbClr val="080808"/>
                </a:solidFill>
              </a:rPr>
              <a:t>выбирает «1С:Корпорацию</a:t>
            </a:r>
            <a:r>
              <a:rPr lang="en-US" altLang="ru-RU" dirty="0">
                <a:solidFill>
                  <a:srgbClr val="080808"/>
                </a:solidFill>
              </a:rPr>
              <a:t>»</a:t>
            </a:r>
            <a:endParaRPr lang="ru-RU" altLang="ru-RU" dirty="0">
              <a:solidFill>
                <a:srgbClr val="080808"/>
              </a:solidFill>
            </a:endParaRPr>
          </a:p>
        </p:txBody>
      </p:sp>
      <p:sp>
        <p:nvSpPr>
          <p:cNvPr id="45059" name="Rectangle 11"/>
          <p:cNvSpPr/>
          <p:nvPr/>
        </p:nvSpPr>
        <p:spPr>
          <a:xfrm>
            <a:off x="201613" y="1301750"/>
            <a:ext cx="8707437" cy="4965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ПМХ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– российская вертикально-интегрированная горно-металлургическая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компания. На предприятиях Компании работают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более 18 тыс. человек</a:t>
            </a:r>
            <a:endParaRPr lang="ru-RU" altLang="ru-RU" sz="14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br>
              <a:rPr lang="ru-RU" altLang="ru-RU" sz="6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     </a:t>
            </a:r>
            <a:r>
              <a:rPr lang="ru-RU" altLang="ru-RU" sz="1400" b="1" i="1" dirty="0">
                <a:solidFill>
                  <a:srgbClr val="000000"/>
                </a:solidFill>
                <a:cs typeface="Arial" panose="020B0604020202020204" pitchFamily="34" charset="0"/>
              </a:rPr>
              <a:t>Мировой лидер на рынке товарного чугуна </a:t>
            </a:r>
            <a:endParaRPr lang="ru-RU" altLang="ru-RU" sz="1400" b="1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b="1" i="1" dirty="0">
                <a:solidFill>
                  <a:srgbClr val="000000"/>
                </a:solidFill>
                <a:cs typeface="Arial" panose="020B0604020202020204" pitchFamily="34" charset="0"/>
              </a:rPr>
              <a:t>         Крупнейший поставщик товарного кокса в СНГ</a:t>
            </a:r>
            <a:endParaRPr lang="ru-RU" altLang="ru-RU" sz="1400" b="1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400" b="1" i="1" dirty="0">
                <a:solidFill>
                  <a:srgbClr val="000000"/>
                </a:solidFill>
                <a:cs typeface="Arial" panose="020B0604020202020204" pitchFamily="34" charset="0"/>
              </a:rPr>
              <a:t>                              </a:t>
            </a:r>
            <a:r>
              <a:rPr lang="ru-RU" altLang="ru-RU" sz="1400" b="1" i="1" dirty="0">
                <a:solidFill>
                  <a:srgbClr val="000000"/>
                </a:solidFill>
                <a:cs typeface="Arial" panose="020B0604020202020204" pitchFamily="34" charset="0"/>
              </a:rPr>
              <a:t>Ведущий поставщик металлических порошков в России</a:t>
            </a:r>
            <a:endParaRPr lang="ru-RU" altLang="ru-RU" sz="1400" b="1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С 2007 года использует для управления и учета программные  продукты «1С». 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В планах 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–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автоматизация предприятий ПМХ с использованием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конфигураций, входящих в состав  «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1С:Корпорация»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(1С: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ERP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, 1С:УХ):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2018 г. – «ЩЗ «КВОиТ», «Участок Коксовый», «ЦОФ «Березовская».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2019 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–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2020 гг. – «Комбинат КМАруда, «Кокс», шахты «Бутовская» и им. С.Д. Тихова.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endParaRPr lang="ru-RU" altLang="ru-RU" sz="1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algn="r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algn="r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algn="r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45060" name="Rectangle 11"/>
          <p:cNvSpPr/>
          <p:nvPr/>
        </p:nvSpPr>
        <p:spPr>
          <a:xfrm>
            <a:off x="0" y="1392238"/>
            <a:ext cx="249238" cy="396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381000" lvl="0" indent="-381000" eaLnBrk="1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333399"/>
                </a:solidFill>
                <a:latin typeface="Futura PT Demi" pitchFamily="34" charset="0"/>
                <a:cs typeface="Arial" panose="020B0604020202020204" pitchFamily="34" charset="0"/>
              </a:rPr>
              <a:t> </a:t>
            </a:r>
            <a:endParaRPr lang="ru-RU" altLang="ru-RU" sz="1800" b="1" dirty="0">
              <a:solidFill>
                <a:srgbClr val="333399"/>
              </a:solidFill>
              <a:latin typeface="Futura PT Demi" pitchFamily="34" charset="0"/>
              <a:ea typeface="Arial" panose="020B0604020202020204" pitchFamily="34" charset="0"/>
            </a:endParaRPr>
          </a:p>
        </p:txBody>
      </p:sp>
      <p:pic>
        <p:nvPicPr>
          <p:cNvPr id="45061" name="Picture 10" descr="C:\Users\Pirojnik_A\Documents\Клиенты\ПМХ\logo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0063" y="227013"/>
            <a:ext cx="788987" cy="763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2" name="Picture 12" descr="C:\Users\Pirojnik_A\Documents\Клиенты\ПМХ\a1b0441f4ead692552632eda899fd3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475" y="1439863"/>
            <a:ext cx="2187575" cy="1458912"/>
          </a:xfrm>
          <a:prstGeom prst="rect">
            <a:avLst/>
          </a:prstGeom>
          <a:noFill/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5063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931988"/>
            <a:ext cx="371475" cy="35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4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606675"/>
            <a:ext cx="371475" cy="360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5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2266950"/>
            <a:ext cx="371475" cy="35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6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13" y="4468813"/>
            <a:ext cx="3440112" cy="2292350"/>
          </a:xfrm>
          <a:prstGeom prst="rect">
            <a:avLst/>
          </a:prstGeom>
          <a:noFill/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5067" name="Picture 11" descr="C:\Users\Pirojnik_A\Documents\Клиенты\ПМХ\map_geomap_pag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300" y="4645025"/>
            <a:ext cx="3644900" cy="2230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8" name="Text Box 15"/>
          <p:cNvSpPr txBox="1"/>
          <p:nvPr/>
        </p:nvSpPr>
        <p:spPr>
          <a:xfrm>
            <a:off x="3760788" y="4394200"/>
            <a:ext cx="4805362" cy="55880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Всего с использованием «1С:Корпорация»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планируется автоматизировать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более 1000 раб. мест</a:t>
            </a:r>
            <a:endParaRPr lang="ru-RU" altLang="ru-RU" sz="14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sp>
        <p:nvSpPr>
          <p:cNvPr id="45069" name="TextBox 3"/>
          <p:cNvSpPr txBox="1"/>
          <p:nvPr/>
        </p:nvSpPr>
        <p:spPr>
          <a:xfrm>
            <a:off x="3800475" y="6221413"/>
            <a:ext cx="3481388" cy="554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24 мая 2018 года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en-US" altLang="ru-RU" sz="1200" dirty="0">
                <a:solidFill>
                  <a:srgbClr val="000000"/>
                </a:solidFill>
                <a:cs typeface="Arial" panose="020B0604020202020204" pitchFamily="34" charset="0"/>
                <a:hlinkClick r:id="rId7"/>
              </a:rPr>
              <a:t>http://1c.ru/news/pressrelise.jsp?id=1886</a:t>
            </a:r>
            <a:endParaRPr lang="ru-RU" altLang="ru-RU" sz="12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273800" cy="1081088"/>
          </a:xfrm>
          <a:ln/>
        </p:spPr>
        <p:txBody>
          <a:bodyPr vert="horz" wrap="square" lIns="0" tIns="0" rIns="0" bIns="0" anchor="ctr" anchorCtr="0"/>
          <a:p>
            <a:pPr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Стратегическое сотрудничество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с </a:t>
            </a:r>
            <a:r>
              <a:rPr lang="ru-RU" altLang="ru-RU" dirty="0">
                <a:solidFill>
                  <a:srgbClr val="CC0000"/>
                </a:solidFill>
              </a:rPr>
              <a:t>«Восток-сервис» </a:t>
            </a:r>
            <a:r>
              <a:rPr lang="ru-RU" altLang="ru-RU" dirty="0">
                <a:solidFill>
                  <a:srgbClr val="080808"/>
                </a:solidFill>
              </a:rPr>
              <a:t>с целью успешного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перехода</a:t>
            </a:r>
            <a:r>
              <a:rPr lang="en-US" altLang="ru-RU" dirty="0">
                <a:solidFill>
                  <a:srgbClr val="080808"/>
                </a:solidFill>
              </a:rPr>
              <a:t> </a:t>
            </a:r>
            <a:r>
              <a:rPr lang="ru-RU" altLang="ru-RU" dirty="0">
                <a:solidFill>
                  <a:srgbClr val="080808"/>
                </a:solidFill>
              </a:rPr>
              <a:t>на</a:t>
            </a:r>
            <a:r>
              <a:rPr lang="ru-RU" altLang="ru-RU" dirty="0">
                <a:solidFill>
                  <a:srgbClr val="000000"/>
                </a:solidFill>
              </a:rPr>
              <a:t> «</a:t>
            </a:r>
            <a:r>
              <a:rPr lang="ru-RU" altLang="ru-RU" dirty="0">
                <a:solidFill>
                  <a:srgbClr val="080808"/>
                </a:solidFill>
              </a:rPr>
              <a:t>1С:Корпорация»</a:t>
            </a:r>
            <a:endParaRPr lang="ru-RU" altLang="ru-RU" dirty="0">
              <a:solidFill>
                <a:srgbClr val="080808"/>
              </a:solidFill>
            </a:endParaRPr>
          </a:p>
        </p:txBody>
      </p:sp>
      <p:sp>
        <p:nvSpPr>
          <p:cNvPr id="46083" name="Rectangle 11"/>
          <p:cNvSpPr/>
          <p:nvPr/>
        </p:nvSpPr>
        <p:spPr>
          <a:xfrm>
            <a:off x="249238" y="1778000"/>
            <a:ext cx="4344987" cy="20907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ГК «Восток-Сервис» –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лидер рынка средств охраны труда, разработчик, производитель и поставщик спецодежды, спецобуви, СИЗ, инструмента </a:t>
            </a:r>
            <a:b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и сопутствующих товаров. 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14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швейных и </a:t>
            </a: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4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обувные фабрики, предприятие </a:t>
            </a:r>
            <a:b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по производству СИЗ, более </a:t>
            </a: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120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российских филиалов, представительства в </a:t>
            </a: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13</a:t>
            </a:r>
            <a:r>
              <a:rPr lang="ru-RU" altLang="ru-RU" sz="1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странах Европы, Америки, Африки. 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280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фирменных магазинов</a:t>
            </a:r>
            <a:endParaRPr lang="ru-RU" altLang="ru-RU" sz="12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4608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6275" y="1457325"/>
            <a:ext cx="4419600" cy="3078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5" name="TextBox 3"/>
          <p:cNvSpPr txBox="1"/>
          <p:nvPr/>
        </p:nvSpPr>
        <p:spPr>
          <a:xfrm>
            <a:off x="249238" y="6148388"/>
            <a:ext cx="4237037" cy="482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6 июня 2019 года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dirty="0">
                <a:cs typeface="Arial" panose="020B0604020202020204" pitchFamily="34" charset="0"/>
                <a:hlinkClick r:id="rId2"/>
              </a:rPr>
              <a:t>http://1c.ru/news/pressrelise.jsp?id=1947</a:t>
            </a:r>
            <a:endParaRPr lang="ru-RU" altLang="ru-RU" sz="1200" dirty="0">
              <a:solidFill>
                <a:srgbClr val="0033CC"/>
              </a:solidFill>
              <a:ea typeface="Arial" panose="020B0604020202020204" pitchFamily="34" charset="0"/>
            </a:endParaRPr>
          </a:p>
        </p:txBody>
      </p:sp>
      <p:pic>
        <p:nvPicPr>
          <p:cNvPr id="46086" name="Picture 14" descr="vostok-servi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450" y="603250"/>
            <a:ext cx="2130425" cy="350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7" name="TextBox 3"/>
          <p:cNvSpPr txBox="1"/>
          <p:nvPr/>
        </p:nvSpPr>
        <p:spPr>
          <a:xfrm>
            <a:off x="249238" y="4097338"/>
            <a:ext cx="2889250" cy="16748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1000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Внедрены: </a:t>
            </a:r>
            <a:endParaRPr lang="en-US" alt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1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1С:ЗУП КОРП, 1С:</a:t>
            </a:r>
            <a:r>
              <a:rPr lang="en-US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TMS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, …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10000"/>
              </a:spcAft>
              <a:buClr>
                <a:srgbClr val="D20000"/>
              </a:buClr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В процессе: </a:t>
            </a:r>
            <a:endParaRPr lang="en-US" alt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1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1С:</a:t>
            </a:r>
            <a:r>
              <a:rPr lang="en-US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ERP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, 1С:ДО КОРП, …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10000"/>
              </a:spcAft>
              <a:buClr>
                <a:srgbClr val="D20000"/>
              </a:buClr>
              <a:buSzTx/>
              <a:buNone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В планах: </a:t>
            </a:r>
            <a:endParaRPr lang="en-US" alt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1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1С:УХ, 1С:</a:t>
            </a:r>
            <a:r>
              <a:rPr lang="en-US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WMS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, …</a:t>
            </a:r>
            <a:endParaRPr lang="ru-RU" altLang="ru-RU" sz="12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46088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213" y="4441825"/>
            <a:ext cx="2990850" cy="2160588"/>
          </a:xfrm>
          <a:prstGeom prst="rect">
            <a:avLst/>
          </a:prstGeom>
          <a:noFill/>
          <a:ln w="9525" cap="flat" cmpd="sng">
            <a:solidFill>
              <a:srgbClr val="333333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7106" name="TextBox 3"/>
          <p:cNvSpPr txBox="1"/>
          <p:nvPr/>
        </p:nvSpPr>
        <p:spPr>
          <a:xfrm>
            <a:off x="5292725" y="3087688"/>
            <a:ext cx="3529013" cy="5476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«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Петербургский международный экономический форум – 2019»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47107" name="TextBox 3"/>
          <p:cNvSpPr txBox="1"/>
          <p:nvPr/>
        </p:nvSpPr>
        <p:spPr>
          <a:xfrm>
            <a:off x="250825" y="6224588"/>
            <a:ext cx="5327650" cy="554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7 июня 2019 года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en-US" altLang="ru-RU" sz="1200" dirty="0">
                <a:cs typeface="Arial" panose="020B0604020202020204" pitchFamily="34" charset="0"/>
                <a:hlinkClick r:id="rId1"/>
              </a:rPr>
              <a:t>http://1c.ru/news/pressrelise.jsp?id=1955</a:t>
            </a:r>
            <a:endParaRPr lang="ru-RU" altLang="ru-RU" sz="12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47108" name="Text Box 8"/>
          <p:cNvSpPr txBox="1"/>
          <p:nvPr/>
        </p:nvSpPr>
        <p:spPr>
          <a:xfrm>
            <a:off x="250825" y="1608138"/>
            <a:ext cx="5041900" cy="461645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180975" lvl="0" indent="-180975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Корпоративная система 1С уже много лет успешно  используется в компаниях ПАО "Уралкалий" для решения ряда задач учета и управления финансами и ресурсами холдинга.</a:t>
            </a:r>
            <a:endParaRPr lang="ru-RU" altLang="ru-RU" sz="14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180975" lvl="0" indent="-180975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В рамках сотрудничества планируется создание единой интегрированной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системы управления ПАО "Уралкалий" на базе комплекса "1С:Корпорация"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и отраслевых решений 1С для управления ремонтами, складской и транспортной логистики и др.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80975" lvl="0" indent="-180975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Развитие сотрудничества с фирмой "1С" - очередной этап комплексного совершенствования информационных систем "Уралкалия", а также повышения эффективности бизнес-процессов компаний Группы. Расширение сферы применения цифровых решений наших партнеров позволит Компании оптимизировать управление дочерними и зависимыми обществами и станет основой для ее последующей цифровой трансформации", - комментирует подписание соглашения генеральный директор ПАО "Уралкалий" Дмитрий Осипов.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47109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199188" cy="1081088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dirty="0"/>
              <a:t>ПАО «Уралкалий» </a:t>
            </a:r>
            <a:r>
              <a:rPr lang="ru-RU" altLang="ru-RU" dirty="0">
                <a:solidFill>
                  <a:srgbClr val="080808"/>
                </a:solidFill>
              </a:rPr>
              <a:t>и фирма «1С» заключили генеральное соглашение о сотрудничестве для внедрения комплекса решений «1С:Корпорация</a:t>
            </a:r>
            <a:r>
              <a:rPr lang="en-US" altLang="ru-RU" dirty="0">
                <a:solidFill>
                  <a:srgbClr val="080808"/>
                </a:solidFill>
              </a:rPr>
              <a:t>»</a:t>
            </a:r>
            <a:endParaRPr lang="ru-RU" altLang="ru-RU" dirty="0"/>
          </a:p>
        </p:txBody>
      </p:sp>
      <p:pic>
        <p:nvPicPr>
          <p:cNvPr id="47110" name="Picture 2" descr="http://static.1c.ru/news/images/uralcfoto.png"/>
          <p:cNvPicPr>
            <a:picLocks noChangeAspect="1"/>
          </p:cNvPicPr>
          <p:nvPr/>
        </p:nvPicPr>
        <p:blipFill>
          <a:blip r:embed="rId2"/>
          <a:srcRect l="5354" r="10365"/>
          <a:stretch>
            <a:fillRect/>
          </a:stretch>
        </p:blipFill>
        <p:spPr>
          <a:xfrm>
            <a:off x="5056188" y="3667125"/>
            <a:ext cx="3836987" cy="303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4" descr="http://static.1c.ru/news/images/ural-cali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788" y="1684338"/>
            <a:ext cx="1800225" cy="1190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TextBox 3"/>
          <p:cNvSpPr txBox="1"/>
          <p:nvPr/>
        </p:nvSpPr>
        <p:spPr>
          <a:xfrm>
            <a:off x="255588" y="1571625"/>
            <a:ext cx="5013325" cy="898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Группа Синара</a:t>
            </a: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 — диверсифицированная компания, объединяющая предприятия различной отраслевой направленности. Приоритетными бизнес-направлениями Группы являются машиностроение, финансовые услуги, девелопмент. </a:t>
            </a:r>
            <a:endParaRPr lang="ru-RU" altLang="ru-RU" sz="12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48131" name="Text Box 8"/>
          <p:cNvSpPr txBox="1"/>
          <p:nvPr/>
        </p:nvSpPr>
        <p:spPr>
          <a:xfrm>
            <a:off x="280988" y="2624138"/>
            <a:ext cx="4286250" cy="3300412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179705" lvl="0" indent="-179705">
              <a:lnSpc>
                <a:spcPct val="110000"/>
              </a:lnSpc>
              <a:spcBef>
                <a:spcPct val="5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П</a:t>
            </a: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редпри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ятия Группы Синара </a:t>
            </a: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имеют длительный опыт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использования решений 1С – уже автоматизировано </a:t>
            </a: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2 000 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рабочих мест, в планах – увеличить их количество до </a:t>
            </a: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4 000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endParaRPr lang="en-US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9705" lvl="0" indent="-179705">
              <a:lnSpc>
                <a:spcPct val="110000"/>
              </a:lnSpc>
              <a:spcBef>
                <a:spcPct val="5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Группа планирует </a:t>
            </a: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активно проводить цифровизацию 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своих предприятий с применением 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перспективных 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технологий 1С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9705" lvl="0" indent="-179705">
              <a:lnSpc>
                <a:spcPct val="110000"/>
              </a:lnSpc>
              <a:spcBef>
                <a:spcPct val="5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Деятельность в рамках соглашения будет направлена </a:t>
            </a:r>
            <a:br>
              <a:rPr lang="en-US" altLang="ru-RU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на разработку 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интегрированных эффективных 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решений с целью 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комплексной автоматизации 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рабочих процессов под конкретные задачи и проекты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9705" lvl="0" indent="-179705">
              <a:lnSpc>
                <a:spcPct val="110000"/>
              </a:lnSpc>
              <a:spcBef>
                <a:spcPct val="5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Специалисты фирмы «1С» будут оказывать 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методическую 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и 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организационную 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поддержку  </a:t>
            </a:r>
            <a:br>
              <a:rPr lang="en-US" altLang="ru-RU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о использованию функционала решений</a:t>
            </a:r>
            <a:endParaRPr lang="ru-RU" altLang="ru-RU" sz="12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48132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200900" cy="1081088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dirty="0"/>
              <a:t>Группа Синара и </a:t>
            </a:r>
            <a:r>
              <a:rPr lang="ru-RU" altLang="ru-RU" dirty="0">
                <a:solidFill>
                  <a:srgbClr val="080808"/>
                </a:solidFill>
              </a:rPr>
              <a:t>фирма «1С»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заключили Соглашение о стратегическом </a:t>
            </a:r>
            <a:br>
              <a:rPr lang="en-US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сотрудничестве для внедрения комплекса </a:t>
            </a:r>
            <a:br>
              <a:rPr lang="en-US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решений «1С:Корпорация</a:t>
            </a:r>
            <a:r>
              <a:rPr lang="en-US" altLang="ru-RU" dirty="0">
                <a:solidFill>
                  <a:srgbClr val="080808"/>
                </a:solidFill>
              </a:rPr>
              <a:t>»</a:t>
            </a:r>
            <a:endParaRPr lang="ru-RU" altLang="ru-RU" dirty="0"/>
          </a:p>
        </p:txBody>
      </p:sp>
      <p:pic>
        <p:nvPicPr>
          <p:cNvPr id="48133" name="Рисунок 2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1"/>
          <a:srcRect l="15904" t="17094" r="7837"/>
          <a:stretch>
            <a:fillRect/>
          </a:stretch>
        </p:blipFill>
        <p:spPr>
          <a:xfrm>
            <a:off x="5268913" y="1666875"/>
            <a:ext cx="3624262" cy="2781300"/>
          </a:xfrm>
          <a:prstGeom prst="rect">
            <a:avLst/>
          </a:prstGeom>
          <a:noFill/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8135" name="TextBox 3"/>
          <p:cNvSpPr txBox="1">
            <a:spLocks noChangeArrowheads="1"/>
          </p:cNvSpPr>
          <p:nvPr/>
        </p:nvSpPr>
        <p:spPr bwMode="auto">
          <a:xfrm>
            <a:off x="5292725" y="4718050"/>
            <a:ext cx="3624263" cy="1354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i="1" dirty="0">
                <a:solidFill>
                  <a:srgbClr val="000000"/>
                </a:solidFill>
                <a:cs typeface="Arial" panose="020B0604020202020204" pitchFamily="34" charset="0"/>
              </a:rPr>
              <a:t>«Перспективная технология позволит нашим компаниям оперативно моделировать производственные программы и создавать финансовые модели с учетом эффективного реагирования на внешние факторы рынка».</a:t>
            </a:r>
            <a:endParaRPr lang="ru-RU" altLang="ru-RU" sz="1000" b="1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dirty="0">
                <a:solidFill>
                  <a:srgbClr val="000000"/>
                </a:solidFill>
                <a:cs typeface="Arial" panose="020B0604020202020204" pitchFamily="34" charset="0"/>
              </a:rPr>
              <a:t>Анатолий Овсянников, </a:t>
            </a:r>
            <a:br>
              <a:rPr lang="ru-RU" altLang="ru-RU" sz="10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000" dirty="0">
                <a:solidFill>
                  <a:srgbClr val="000000"/>
                </a:solidFill>
                <a:cs typeface="Arial" panose="020B0604020202020204" pitchFamily="34" charset="0"/>
              </a:rPr>
              <a:t>директор по экономике и финансам Группы Синара.</a:t>
            </a:r>
            <a:endParaRPr lang="ru-RU" altLang="ru-RU" sz="10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2" name="Picture 8" descr="Related image"/>
          <p:cNvPicPr>
            <a:picLocks noChangeAspect="1"/>
          </p:cNvPicPr>
          <p:nvPr/>
        </p:nvPicPr>
        <p:blipFill>
          <a:blip r:embed="rId2"/>
          <a:srcRect l="11633" t="34180" r="17496" b="30553"/>
          <a:stretch>
            <a:fillRect/>
          </a:stretch>
        </p:blipFill>
        <p:spPr>
          <a:xfrm>
            <a:off x="7524750" y="6284913"/>
            <a:ext cx="1273175" cy="428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6" name="TextBox 3"/>
          <p:cNvSpPr txBox="1"/>
          <p:nvPr/>
        </p:nvSpPr>
        <p:spPr>
          <a:xfrm>
            <a:off x="255588" y="6221413"/>
            <a:ext cx="3481387" cy="554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8 июля 2019 года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None/>
            </a:pPr>
            <a:r>
              <a:rPr lang="en-US" altLang="ru-RU" sz="1200" dirty="0">
                <a:solidFill>
                  <a:srgbClr val="0033CC"/>
                </a:solidFill>
                <a:cs typeface="Arial" panose="020B0604020202020204" pitchFamily="34" charset="0"/>
                <a:hlinkClick r:id="rId3"/>
              </a:rPr>
              <a:t>http://1c.ru/news/pressrelise.jsp?id=1963</a:t>
            </a:r>
            <a:endParaRPr lang="ru-RU" altLang="ru-RU" sz="12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48137" name="Picture 13" descr="http://static.1c.ru/news/images/Sinar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813" y="1204913"/>
            <a:ext cx="192405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Picture 4" descr="C:\!poligrafiya\logo\Избранные лого\gradum-01.png"/>
          <p:cNvPicPr>
            <a:picLocks noChangeAspect="1"/>
          </p:cNvPicPr>
          <p:nvPr/>
        </p:nvPicPr>
        <p:blipFill>
          <a:blip r:embed="rId1"/>
          <a:srcRect l="14714" t="34383" r="25955" b="46474"/>
          <a:stretch>
            <a:fillRect/>
          </a:stretch>
        </p:blipFill>
        <p:spPr>
          <a:xfrm>
            <a:off x="5867400" y="1481138"/>
            <a:ext cx="1731963" cy="395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5" name="Picture 5" descr="C:\Users\axelot.axelot2448\Downloads\осень 2017\сентябрь 2017\06 09 17\megafon-logo.jpg"/>
          <p:cNvPicPr>
            <a:picLocks noChangeAspect="1"/>
          </p:cNvPicPr>
          <p:nvPr/>
        </p:nvPicPr>
        <p:blipFill>
          <a:blip r:embed="rId2"/>
          <a:srcRect l="14766" t="27219" r="10234" b="24448"/>
          <a:stretch>
            <a:fillRect/>
          </a:stretch>
        </p:blipFill>
        <p:spPr>
          <a:xfrm>
            <a:off x="1331913" y="1444625"/>
            <a:ext cx="2160587" cy="550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Text Box 8"/>
          <p:cNvSpPr txBox="1"/>
          <p:nvPr/>
        </p:nvSpPr>
        <p:spPr>
          <a:xfrm>
            <a:off x="4714875" y="2147888"/>
            <a:ext cx="4178300" cy="43465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Общее количество пользователей – 1200, количество единовременно работающих пользователей – 300.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Все пользователи территориально распределены по России, работы по обучению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и поддержке проводились с учетом разных часовых поясов.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В дальнейшем планируется использование 1C:ERP для автоматизации операционных процессов компании, в частности, будет рассмотрена автоматизация процессов управления активами.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Приобретение комплекса «1С:Корпорация» позволяет снизить совокупную стоимость владения по сравнению с покупкой отдельных конфигураций.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Первая продажа комплекса «1С:Корпорация» выполнена компанией Градум (ранее Акселот)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49157" name="Text Box 9"/>
          <p:cNvSpPr txBox="1"/>
          <p:nvPr/>
        </p:nvSpPr>
        <p:spPr>
          <a:xfrm>
            <a:off x="250825" y="2138363"/>
            <a:ext cx="4392613" cy="402748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Первая Башенная компания – недавно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созданное дочернее общество МегаФона,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которое занимается управлением башенной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инфраструктурой мобильного оператора,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в активах предприятия более 15 000 вышек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На базе решений «1С:Управление Холдингом»,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«1С:Документооборот КОРП», «1С:ЗУП КОРП»,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входящих в комплекс «1С:Корпорация»,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в кратчайшие сроки (2,5 месяца) были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запущены в эксплуатацию следующие блоки: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Бухгалтерский и налоговый учет;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учет по МСФО;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Бюджетирование;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Внутренний документооборот;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Кадровый учет и расчет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заработной платы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49158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5907088" cy="1081088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dirty="0"/>
              <a:t>Первая Башенная компания приобрела</a:t>
            </a:r>
            <a:r>
              <a:rPr lang="ru-RU" altLang="ru-RU" dirty="0">
                <a:solidFill>
                  <a:srgbClr val="080808"/>
                </a:solidFill>
              </a:rPr>
              <a:t>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и внедрила «1С:Корпорацию</a:t>
            </a:r>
            <a:r>
              <a:rPr lang="en-US" altLang="ru-RU" dirty="0">
                <a:solidFill>
                  <a:srgbClr val="080808"/>
                </a:solidFill>
              </a:rPr>
              <a:t>»</a:t>
            </a:r>
            <a:endParaRPr lang="ru-RU" altLang="ru-RU" dirty="0"/>
          </a:p>
        </p:txBody>
      </p:sp>
      <p:sp>
        <p:nvSpPr>
          <p:cNvPr id="49159" name="TextBox 3"/>
          <p:cNvSpPr txBox="1"/>
          <p:nvPr/>
        </p:nvSpPr>
        <p:spPr>
          <a:xfrm>
            <a:off x="250825" y="6215063"/>
            <a:ext cx="4729163" cy="600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None/>
            </a:pPr>
            <a:r>
              <a:rPr lang="en-US" altLang="ru-RU" sz="1100" dirty="0">
                <a:cs typeface="Arial" panose="020B0604020202020204" pitchFamily="34" charset="0"/>
                <a:hlinkClick r:id="rId3"/>
              </a:rPr>
              <a:t>https://eawards.1c.ru/projects/sozdanie-korporativnoy-sistemy-upravleniya-na-baze-resheniya-1s-korporaciya-v-ao-pervaya-bashennaya-kompaniya-pbk-48938/</a:t>
            </a:r>
            <a:endParaRPr lang="ru-RU" altLang="ru-RU" sz="1100" dirty="0">
              <a:solidFill>
                <a:srgbClr val="0033CC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Rectangle 4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0" tIns="0" rIns="0" bIns="0" anchor="ctr" anchorCtr="0"/>
          <a:p>
            <a:pPr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Поставка «1С:Корпорация»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в </a:t>
            </a:r>
            <a:r>
              <a:rPr lang="ru-RU" altLang="ru-RU" dirty="0"/>
              <a:t>ГК «АвтоСпецЦентр</a:t>
            </a:r>
            <a:r>
              <a:rPr lang="en-US" altLang="ru-RU" dirty="0"/>
              <a:t>»</a:t>
            </a:r>
            <a:endParaRPr lang="ru-RU" altLang="ru-RU" dirty="0"/>
          </a:p>
        </p:txBody>
      </p:sp>
      <p:sp>
        <p:nvSpPr>
          <p:cNvPr id="50179" name="TextBox 1"/>
          <p:cNvSpPr txBox="1"/>
          <p:nvPr/>
        </p:nvSpPr>
        <p:spPr>
          <a:xfrm>
            <a:off x="288925" y="1601788"/>
            <a:ext cx="8604250" cy="40274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О компании:</a:t>
            </a:r>
            <a:endParaRPr lang="ru-RU" alt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Группа компаний «АвтоСпецЦентр» — один из крупнейших игроков сектора авторитейла России, работает на рынке с 1998 года.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В портфеле ГК «АвтоСпецЦентр» бренды: 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Porsche, Audi, BMW/MINI, Infiniti, Volkswagen, SKODA, Nissan, Datsun, Hyundai, KIA, Mazda, Peugeot, Citroen, Mitsubishi.</a:t>
            </a:r>
            <a:endParaRPr lang="en-US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В настоящее время в состав объединенной ГК «АвтоСпецЦентр» входят двадцать семь дилерских центров в Москве и ближайшем Подмосковье.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Общее количество сотрудников в компании: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2 500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Планируемое количество пользователей 1С: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150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Цели приобретения «1С:Корпорация</a:t>
            </a:r>
            <a:r>
              <a:rPr lang="en-US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»</a:t>
            </a: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endParaRPr lang="ru-RU" alt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В компании была поставлена задача внедрения самой функциональной системы автоматизации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на единой платформе 1С. Таким образом, для целей автоматизации регламентированного, финансового, управленческого, кадрового учета и документооборота компании было принято решение приобретения и дальнейшего внедрения силами собственных штатных специалистов комплекса интегрируемых решений «1С:Корпорация».</a:t>
            </a:r>
            <a:endParaRPr lang="ru-RU" altLang="ru-RU" sz="1400" dirty="0">
              <a:solidFill>
                <a:srgbClr val="500000"/>
              </a:solidFill>
              <a:ea typeface="Arial" panose="020B0604020202020204" pitchFamily="34" charset="0"/>
            </a:endParaRPr>
          </a:p>
        </p:txBody>
      </p:sp>
      <p:pic>
        <p:nvPicPr>
          <p:cNvPr id="50180" name="Picture 6" descr="автоспеццентр_лог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1263" y="374650"/>
            <a:ext cx="2590800" cy="955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TextBox 3"/>
          <p:cNvSpPr txBox="1"/>
          <p:nvPr/>
        </p:nvSpPr>
        <p:spPr>
          <a:xfrm>
            <a:off x="3943350" y="6311900"/>
            <a:ext cx="5057775" cy="2936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dirty="0">
                <a:cs typeface="Arial" panose="020B0604020202020204" pitchFamily="34" charset="0"/>
                <a:hlinkClick r:id="rId1"/>
              </a:rPr>
              <a:t>http://1c.ru/rus/partners/solutions/solution.jsp?SolutionID=901362</a:t>
            </a:r>
            <a:endParaRPr lang="ru-RU" altLang="ru-RU" sz="12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sp>
        <p:nvSpPr>
          <p:cNvPr id="51203" name="Rectangle 11"/>
          <p:cNvSpPr/>
          <p:nvPr/>
        </p:nvSpPr>
        <p:spPr>
          <a:xfrm>
            <a:off x="244475" y="1900238"/>
            <a:ext cx="4341813" cy="2457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ct val="50000"/>
              </a:spcBef>
              <a:spcAft>
                <a:spcPct val="3000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ОАО «НПО «СПЛАВ» </a:t>
            </a: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– </a:t>
            </a:r>
            <a:r>
              <a:rPr lang="en-US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c</a:t>
            </a: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 момента образования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в 1945 году на предприятие была возложена задача создания научно-технической базы по разработке гильз для ствольной артиллерии, налаживанию их серийного производства и созданию специализированного оборудования. Сегодня АО «НПО «СПЛАВ» является головной организацией холдинга в составе Госкорпорации «Ростех».</a:t>
            </a:r>
            <a:endParaRPr lang="ru-RU" altLang="ru-RU" sz="12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50000"/>
              </a:spcBef>
              <a:spcAft>
                <a:spcPct val="3000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Товары производства ОАО «НПО «СПЛАВ» поставляются на отечественный и зарубежные рынки </a:t>
            </a:r>
            <a:b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80808"/>
                </a:solidFill>
                <a:cs typeface="Arial" panose="020B0604020202020204" pitchFamily="34" charset="0"/>
              </a:rPr>
              <a:t>и пользуются нарастающим спросом. </a:t>
            </a:r>
            <a:endParaRPr lang="ru-RU" altLang="ru-RU" sz="12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pic>
        <p:nvPicPr>
          <p:cNvPr id="5120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288" y="1995488"/>
            <a:ext cx="4286250" cy="1652587"/>
          </a:xfrm>
          <a:prstGeom prst="rect">
            <a:avLst/>
          </a:prstGeom>
          <a:noFill/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1205" name="Прямоугольник 3"/>
          <p:cNvSpPr/>
          <p:nvPr/>
        </p:nvSpPr>
        <p:spPr>
          <a:xfrm>
            <a:off x="244475" y="4659313"/>
            <a:ext cx="4022725" cy="15033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В 2016 г. руководством было принято решение </a:t>
            </a:r>
            <a:b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о внедрении 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автоматизированной системы </a:t>
            </a:r>
            <a:b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для автоматизации работы предприятия. </a:t>
            </a:r>
            <a:b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Выбор был сделан в пользу программного продукта </a:t>
            </a: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«1С:Корпорация 8», </a:t>
            </a: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как наиболее современного </a:t>
            </a:r>
            <a:b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и отвечающего всем настоящим и перспективным требования предприятия.</a:t>
            </a:r>
            <a:endParaRPr lang="ru-RU" altLang="ru-RU" sz="12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51206" name="Прямоугольник 5"/>
          <p:cNvSpPr/>
          <p:nvPr/>
        </p:nvSpPr>
        <p:spPr>
          <a:xfrm>
            <a:off x="4586288" y="3903663"/>
            <a:ext cx="4286250" cy="2192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ts val="300"/>
              </a:spcBef>
              <a:spcAft>
                <a:spcPct val="1000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На данный момент автоматизированы и введены </a:t>
            </a:r>
            <a:b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в эксплуатацию следующие подсистемы: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ts val="300"/>
              </a:spcBef>
              <a:spcAft>
                <a:spcPct val="1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управление финансами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ts val="300"/>
              </a:spcBef>
              <a:spcAft>
                <a:spcPct val="1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казначейство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ts val="300"/>
              </a:spcBef>
              <a:spcAft>
                <a:spcPct val="1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произведена интеграция с другими системами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ts val="300"/>
              </a:spcBef>
              <a:spcAft>
                <a:spcPct val="1000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Количество автоматизированных рабочих мест </a:t>
            </a:r>
            <a:b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в настоящее время составляет 300. 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ts val="300"/>
              </a:spcBef>
              <a:spcAft>
                <a:spcPct val="1000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Сдача первого этапа в промышленную эксплуатацию – декабрь 2017 г.</a:t>
            </a:r>
            <a:endParaRPr lang="ru-RU" altLang="ru-RU" sz="12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51207" name="Picture 9" descr="http://www.fkpgknipas.ru/files/316/resize/splav_900_900_900_900_900_900_900_900_900_900_900_900_900_900_900_900_900_900_900_900_900_900_900_900_900_900_900_900_900_900_900_9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17463"/>
            <a:ext cx="1209675" cy="1211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8" name="Заголовок 1"/>
          <p:cNvSpPr/>
          <p:nvPr/>
        </p:nvSpPr>
        <p:spPr>
          <a:xfrm>
            <a:off x="1692275" y="152400"/>
            <a:ext cx="6854825" cy="1081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ПАО НПО «Сплав» </a:t>
            </a:r>
            <a: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выбрал современную </a:t>
            </a:r>
            <a:b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систему автоматизации работы </a:t>
            </a:r>
            <a:b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предприятия на основе «1С:Корпорация 8»</a:t>
            </a:r>
            <a:endParaRPr lang="ru-RU" altLang="ru-RU" sz="20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Text Box 5"/>
          <p:cNvSpPr txBox="1"/>
          <p:nvPr/>
        </p:nvSpPr>
        <p:spPr>
          <a:xfrm>
            <a:off x="250825" y="1631950"/>
            <a:ext cx="8642350" cy="4983163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defTabSz="914400">
              <a:tabLst>
                <a:tab pos="446405" algn="l"/>
              </a:tabLst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Масштабируемая отказоустойчивая архитектура 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defTabSz="914400">
              <a:tabLst>
                <a:tab pos="446405" algn="l"/>
              </a:tabLst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Поддержка крупных корпоративных систем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defTabSz="914400">
              <a:tabLst>
                <a:tab pos="446405" algn="l"/>
              </a:tabLst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Многоплатформенность, поддержка открытого ПО:</a:t>
            </a:r>
            <a:endParaRPr lang="ru-RU" altLang="ru-RU" sz="1500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457200" lvl="1" indent="0" defTabSz="914400">
              <a:tabLst>
                <a:tab pos="446405" algn="l"/>
              </a:tabLst>
            </a:pPr>
            <a:r>
              <a:rPr lang="ru-RU" altLang="ru-RU" sz="1400" dirty="0">
                <a:solidFill>
                  <a:srgbClr val="D2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Linux, Windows, Mac OS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457200" lvl="1" indent="0" defTabSz="914400">
              <a:tabLst>
                <a:tab pos="446405" algn="l"/>
              </a:tabLst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PostgreSQL, MS SQL Server, IBM DB2, Oracle Database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defTabSz="91440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  <a:tabLst>
                <a:tab pos="446405" algn="l"/>
              </a:tabLst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Работа через Интернет, облачные технологии (SaaS)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defTabSz="91440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  <a:tabLst>
                <a:tab pos="446405" algn="l"/>
              </a:tabLst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Работа на мобильных устройствах под iOS, Android, Windows 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defTabSz="91440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  <a:tabLst>
                <a:tab pos="446405" algn="l"/>
              </a:tabLst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Гибкость и настраиваемость. Кастомизация под специфику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бизнес-процессов и ноу-хау организации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defTabSz="91440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  <a:tabLst>
                <a:tab pos="446405" algn="l"/>
              </a:tabLst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Встроенные средства бизнес-аналитики 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defTabSz="91440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  <a:tabLst>
                <a:tab pos="446405" algn="l"/>
              </a:tabLst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Построение территориально-распределенных систем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defTabSz="91440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  <a:tabLst>
                <a:tab pos="446405" algn="l"/>
              </a:tabLst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Открытость, интеграция практически с любыми программами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и оборудованием 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defTabSz="91440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  <a:tabLst>
                <a:tab pos="446405" algn="l"/>
              </a:tabLst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Разграничение и контроль доступа к данным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 defTabSz="91440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  <a:tabLst>
                <a:tab pos="446405" algn="l"/>
              </a:tabLst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Защита конфиденциальной информации, коммерческой тайны,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персональных данных. Сертификат ФСТЭК России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7413" y="2136775"/>
            <a:ext cx="2925762" cy="402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200900" cy="1081088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dirty="0"/>
              <a:t>1С:ПРЕДПРИЯТИЕ </a:t>
            </a:r>
            <a:r>
              <a:rPr lang="ru-RU" altLang="ru-RU" dirty="0">
                <a:solidFill>
                  <a:srgbClr val="080808"/>
                </a:solidFill>
              </a:rPr>
              <a:t>–</a:t>
            </a:r>
            <a:r>
              <a:rPr lang="ru-RU" altLang="ru-RU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технологическая платформа мирового уровня для построения корпоративных систем</a:t>
            </a:r>
            <a:endParaRPr lang="ru-RU" alt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185025" cy="1081088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dirty="0">
                <a:solidFill>
                  <a:srgbClr val="080808"/>
                </a:solidFill>
              </a:rPr>
              <a:t>Комплекс «1С:Корпорация» выбрала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для автоматизации и цифровизации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своей деятельности</a:t>
            </a:r>
            <a:r>
              <a:rPr lang="ru-RU" altLang="ru-RU" dirty="0"/>
              <a:t> ООО «Содексо ЕвроАзия»</a:t>
            </a:r>
            <a:endParaRPr lang="ru-RU" altLang="ru-RU" dirty="0"/>
          </a:p>
        </p:txBody>
      </p:sp>
      <p:sp>
        <p:nvSpPr>
          <p:cNvPr id="52227" name="Прямоугольник 1"/>
          <p:cNvSpPr/>
          <p:nvPr/>
        </p:nvSpPr>
        <p:spPr>
          <a:xfrm>
            <a:off x="3465513" y="6332538"/>
            <a:ext cx="5524500" cy="325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dirty="0">
                <a:solidFill>
                  <a:schemeClr val="tx1"/>
                </a:solidFill>
                <a:cs typeface="Arial" panose="020B0604020202020204" pitchFamily="34" charset="0"/>
                <a:hlinkClick r:id="rId1"/>
              </a:rPr>
              <a:t>http://1c.ru/rus/partners/solutions/solution.jsp?SolutionID=970124</a:t>
            </a:r>
            <a:endParaRPr lang="ru-RU" altLang="ru-RU" sz="14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pic>
        <p:nvPicPr>
          <p:cNvPr id="52228" name="Picture 6" descr="https://hhcdn.ru/employer-logo/38269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263" y="152400"/>
            <a:ext cx="1681162" cy="714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9" name="Прямоугольник 2"/>
          <p:cNvSpPr/>
          <p:nvPr/>
        </p:nvSpPr>
        <p:spPr>
          <a:xfrm>
            <a:off x="254000" y="1885950"/>
            <a:ext cx="4340225" cy="24622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Компания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Sodexo</a:t>
            </a: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работает в России с 1993 года. Услуги клиентам оказывают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80 филиалов </a:t>
            </a:r>
            <a:b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по всей стране. Сегодня успешно предоставляют услуги в Корпоративном сегменте и в сегменте Энергетика, Девелопмента, Промышленных предприятий и Ресурсы, также развивая решения для школ и больниц. В Sodexo Россия работают более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5000</a:t>
            </a: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сотрудников, являющихся частью глобальной команды, насчитывающей более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400,000</a:t>
            </a: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человек.</a:t>
            </a:r>
            <a:endParaRPr lang="ru-RU" altLang="ru-RU" sz="14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52230" name="Прямоугольник 3"/>
          <p:cNvSpPr/>
          <p:nvPr/>
        </p:nvSpPr>
        <p:spPr>
          <a:xfrm>
            <a:off x="254000" y="4857750"/>
            <a:ext cx="8623300" cy="1258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В конце 2017 </a:t>
            </a: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года руководство компании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SODEXO</a:t>
            </a: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приняло решение о переходе на российский программный продукт для ведение регламентного учета, финансового управления,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и форматирования отчетности по МСФО и УУ, расчета З/П, управления персоналом,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кадрового учета и перехода на электронный документооборот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выбрала </a:t>
            </a:r>
            <a:b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комплексное решение «1С:Корпорация».</a:t>
            </a:r>
            <a:endParaRPr lang="ru-RU" altLang="ru-RU" sz="14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pic>
        <p:nvPicPr>
          <p:cNvPr id="52231" name="Picture 8" descr="MAP_ru 5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063" y="1885950"/>
            <a:ext cx="4186237" cy="2333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188200" cy="1081088"/>
          </a:xfrm>
          <a:ln/>
        </p:spPr>
        <p:txBody>
          <a:bodyPr vert="horz" wrap="square" lIns="0" tIns="0" rIns="0" bIns="0" anchor="ctr" anchorCtr="0"/>
          <a:p>
            <a:pPr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«1С:Корпорация» -</a:t>
            </a:r>
            <a:r>
              <a:rPr lang="ru-RU" altLang="ru-RU" dirty="0">
                <a:solidFill>
                  <a:srgbClr val="CC0000"/>
                </a:solidFill>
              </a:rPr>
              <a:t> «Остров мечты»</a:t>
            </a:r>
            <a:endParaRPr lang="ru-RU" altLang="ru-RU" dirty="0">
              <a:solidFill>
                <a:srgbClr val="CC0000"/>
              </a:solidFill>
            </a:endParaRPr>
          </a:p>
        </p:txBody>
      </p:sp>
      <p:sp>
        <p:nvSpPr>
          <p:cNvPr id="53251" name="Rectangle 11"/>
          <p:cNvSpPr/>
          <p:nvPr/>
        </p:nvSpPr>
        <p:spPr>
          <a:xfrm>
            <a:off x="319088" y="1900238"/>
            <a:ext cx="4210050" cy="203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«Остров Мечты» –</a:t>
            </a: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 первый в России городской курорт и новая туристическая достопримечательность Москвы.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Самый крупный крытый тематический парк </a:t>
            </a:r>
            <a:b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в мире. </a:t>
            </a:r>
            <a:endParaRPr lang="ru-RU" altLang="ru-RU" sz="14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В конце 2019 года Нагатинская пойма станет одним из лучших и наиболее благоустроенных районов Москвы.</a:t>
            </a:r>
            <a:endParaRPr lang="ru-RU" altLang="ru-RU" sz="14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53252" name="Rectangle 11"/>
          <p:cNvSpPr/>
          <p:nvPr/>
        </p:nvSpPr>
        <p:spPr>
          <a:xfrm>
            <a:off x="0" y="1392238"/>
            <a:ext cx="249238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381000" lvl="0" indent="-38100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333399"/>
                </a:solidFill>
                <a:latin typeface="Futura PT Demi" pitchFamily="34" charset="0"/>
                <a:cs typeface="Arial" panose="020B0604020202020204" pitchFamily="34" charset="0"/>
              </a:rPr>
              <a:t> </a:t>
            </a:r>
            <a:endParaRPr lang="ru-RU" altLang="ru-RU" sz="1800" b="1" dirty="0">
              <a:solidFill>
                <a:srgbClr val="333399"/>
              </a:solidFill>
              <a:latin typeface="Futura PT Demi" pitchFamily="34" charset="0"/>
              <a:ea typeface="Arial" panose="020B0604020202020204" pitchFamily="34" charset="0"/>
            </a:endParaRPr>
          </a:p>
        </p:txBody>
      </p:sp>
      <p:sp>
        <p:nvSpPr>
          <p:cNvPr id="53253" name="TextBox 3"/>
          <p:cNvSpPr txBox="1"/>
          <p:nvPr/>
        </p:nvSpPr>
        <p:spPr>
          <a:xfrm>
            <a:off x="249238" y="4221163"/>
            <a:ext cx="8631237" cy="2006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285750" lvl="0" indent="-28575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Закуплен и успешно внедряется комплекс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решений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«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1С:Корпорация», </a:t>
            </a: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расширенный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отраслевыми продуктами: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1С:Аренда и управление недвижимостью,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1С:ТОИР, 1С:Розница и других</a:t>
            </a:r>
            <a:endParaRPr lang="ru-RU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285750" lvl="0" indent="-28575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Система разворачивается на платформе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1С:Предприятие КОРП</a:t>
            </a:r>
            <a:endParaRPr lang="ru-RU" altLang="ru-RU" sz="14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285750" lvl="0" indent="-28575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Проект разработки и внедрения идет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параллельно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со строительством самого Парка, </a:t>
            </a:r>
            <a:b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80808"/>
                </a:solidFill>
                <a:cs typeface="Arial" panose="020B0604020202020204" pitchFamily="34" charset="0"/>
              </a:rPr>
              <a:t>приемом на работу сотрудников, монтажу оборудования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53254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7513" y="254000"/>
            <a:ext cx="842962" cy="1081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5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063" y="1997075"/>
            <a:ext cx="4062412" cy="2867025"/>
          </a:xfrm>
          <a:prstGeom prst="rect">
            <a:avLst/>
          </a:prstGeom>
          <a:noFill/>
          <a:ln w="9525" cap="flat" cmpd="sng">
            <a:solidFill>
              <a:srgbClr val="333333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3256" name="Прямоугольник 1"/>
          <p:cNvSpPr/>
          <p:nvPr/>
        </p:nvSpPr>
        <p:spPr>
          <a:xfrm>
            <a:off x="2795588" y="6351588"/>
            <a:ext cx="6196012" cy="325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dirty="0">
                <a:solidFill>
                  <a:schemeClr val="tx1"/>
                </a:solidFill>
                <a:cs typeface="Arial" panose="020B0604020202020204" pitchFamily="34" charset="0"/>
                <a:hlinkClick r:id="rId3"/>
              </a:rPr>
              <a:t>http://1c.ru/rus/partners/solutions/solution.jsp?SolutionID=995748</a:t>
            </a:r>
            <a:endParaRPr lang="ru-RU" altLang="ru-RU" sz="14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132513" cy="1081088"/>
          </a:xfrm>
          <a:ln/>
        </p:spPr>
        <p:txBody>
          <a:bodyPr vert="horz" wrap="square" lIns="0" tIns="0" rIns="0" bIns="0" anchor="ctr" anchorCtr="0"/>
          <a:p>
            <a:r>
              <a:rPr lang="ru-RU" altLang="ru-RU" dirty="0">
                <a:solidFill>
                  <a:srgbClr val="000000"/>
                </a:solidFill>
              </a:rPr>
              <a:t>Внедрение </a:t>
            </a:r>
            <a:r>
              <a:rPr lang="ru-RU" altLang="ru-RU" dirty="0">
                <a:solidFill>
                  <a:srgbClr val="CC0000"/>
                </a:solidFill>
              </a:rPr>
              <a:t>ДЕПО</a:t>
            </a:r>
            <a:r>
              <a:rPr lang="en-US" altLang="ru-RU" dirty="0">
                <a:solidFill>
                  <a:srgbClr val="CC0000"/>
                </a:solidFill>
              </a:rPr>
              <a:t> </a:t>
            </a:r>
            <a:r>
              <a:rPr lang="ru-RU" altLang="ru-RU" dirty="0">
                <a:solidFill>
                  <a:srgbClr val="CC0000"/>
                </a:solidFill>
              </a:rPr>
              <a:t>Компьютерс</a:t>
            </a:r>
            <a:r>
              <a:rPr lang="en-US" altLang="ru-RU" dirty="0">
                <a:solidFill>
                  <a:srgbClr val="CC0000"/>
                </a:solidFill>
              </a:rPr>
              <a:t> </a:t>
            </a:r>
            <a:br>
              <a:rPr lang="ru-RU" altLang="ru-RU" dirty="0">
                <a:solidFill>
                  <a:srgbClr val="CC0000"/>
                </a:solidFill>
              </a:rPr>
            </a:br>
            <a:r>
              <a:rPr lang="ru-RU" altLang="ru-RU" dirty="0">
                <a:solidFill>
                  <a:srgbClr val="000000"/>
                </a:solidFill>
              </a:rPr>
              <a:t>российского программно-аппаратного комплекса на базе «1С:Корпорация»</a:t>
            </a:r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54275" name="TextBox 4"/>
          <p:cNvSpPr txBox="1"/>
          <p:nvPr/>
        </p:nvSpPr>
        <p:spPr>
          <a:xfrm>
            <a:off x="258763" y="2006600"/>
            <a:ext cx="8610600" cy="410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ДЕПО Компьютерс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– ведущий российский системный интегратор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с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20-летним опытом построения сложных ИТ-систем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на базе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оборудования собственного производства. На российском масштабном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промышленном производстве компании ежегодно выпускается более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25 тыс. серверных </a:t>
            </a:r>
            <a:b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и 320 тыс. компьютерных систем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. Компания занимает лидирующие позиции среди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отечественных производителей серверного оборудования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и рабочих станций. 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buFont typeface="Wingdings" panose="05000000000000000000" pitchFamily="2" charset="2"/>
              <a:buChar char="n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ДЕПО Компьютерс принято решение о переходе на </a:t>
            </a:r>
            <a:r>
              <a:rPr lang="ru-RU" alt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комплексный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полностью российский программно-аппаратный комплекс по управлению крупными предприятиями.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buFont typeface="Wingdings" panose="05000000000000000000" pitchFamily="2" charset="2"/>
              <a:buChar char="n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Программно-аппаратный комплекс полностью построен на базе отечественных компонентов: </a:t>
            </a:r>
            <a:r>
              <a:rPr lang="ru-RU" alt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вычислительной техники ДЕПО и современного российского продукта «1С:КОРПОРАЦИЯ», а также СУБД </a:t>
            </a:r>
            <a:r>
              <a:rPr lang="en-US" alt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PostgreSQL</a:t>
            </a:r>
            <a:r>
              <a:rPr lang="ru-RU" alt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 и российской платформы виртуализации</a:t>
            </a:r>
            <a:endParaRPr lang="ru-RU" altLang="ru-RU" sz="1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0" lvl="0" indent="0">
              <a:buFont typeface="Wingdings" panose="05000000000000000000" pitchFamily="2" charset="2"/>
              <a:buChar char="n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Внедрение системы осуществляется в рамках совместного проекта компаний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ДЕПО Компьютерс, 1С и Рациональная Автоматизация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54276" name="Рисунок 8"/>
          <p:cNvPicPr>
            <a:picLocks noChangeAspect="1"/>
          </p:cNvPicPr>
          <p:nvPr/>
        </p:nvPicPr>
        <p:blipFill>
          <a:blip r:embed="rId1"/>
          <a:srcRect l="7623" t="19626" r="7416" b="19157"/>
          <a:stretch>
            <a:fillRect/>
          </a:stretch>
        </p:blipFill>
        <p:spPr>
          <a:xfrm>
            <a:off x="7097713" y="1839913"/>
            <a:ext cx="1787525" cy="465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7" name="Picture 11" descr="http://rbt-astra.nichost.ru/images/1200px-DEPO_Computers_Logo.svg.png"/>
          <p:cNvPicPr>
            <a:picLocks noChangeAspect="1"/>
          </p:cNvPicPr>
          <p:nvPr/>
        </p:nvPicPr>
        <p:blipFill>
          <a:blip r:embed="rId2"/>
          <a:srcRect l="26620" t="27267" r="26991" b="26910"/>
          <a:stretch>
            <a:fillRect/>
          </a:stretch>
        </p:blipFill>
        <p:spPr>
          <a:xfrm>
            <a:off x="7291388" y="239713"/>
            <a:ext cx="1593850" cy="1314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8" name="TextBox 2"/>
          <p:cNvSpPr txBox="1"/>
          <p:nvPr/>
        </p:nvSpPr>
        <p:spPr>
          <a:xfrm>
            <a:off x="7715250" y="6200775"/>
            <a:ext cx="1265238" cy="325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cs typeface="Arial" panose="020B0604020202020204" pitchFamily="34" charset="0"/>
                <a:hlinkClick r:id="rId3"/>
              </a:rPr>
              <a:t>Презентация</a:t>
            </a:r>
            <a:endParaRPr lang="ru-RU" altLang="ru-RU" sz="14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092825" cy="1081088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en-US" altLang="ru-RU" dirty="0">
                <a:solidFill>
                  <a:srgbClr val="080808"/>
                </a:solidFill>
              </a:rPr>
              <a:t>C</a:t>
            </a:r>
            <a:r>
              <a:rPr lang="ru-RU" altLang="ru-RU" dirty="0">
                <a:solidFill>
                  <a:srgbClr val="080808"/>
                </a:solidFill>
              </a:rPr>
              <a:t>лайд из выступления </a:t>
            </a:r>
            <a:br>
              <a:rPr lang="en-US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на Бизнес-форуме 1С:ERP 2016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br>
              <a:rPr lang="ru-RU" altLang="ru-RU" dirty="0">
                <a:solidFill>
                  <a:srgbClr val="000000"/>
                </a:solidFill>
              </a:rPr>
            </a:br>
            <a:r>
              <a:rPr lang="ru-RU" altLang="ru-RU" dirty="0"/>
              <a:t>Сергея Федотова, ОАО «АВТОВАЗ»</a:t>
            </a:r>
            <a:endParaRPr lang="ru-RU" altLang="ru-RU" dirty="0"/>
          </a:p>
        </p:txBody>
      </p:sp>
      <p:sp>
        <p:nvSpPr>
          <p:cNvPr id="55299" name="Text Box 6"/>
          <p:cNvSpPr txBox="1"/>
          <p:nvPr/>
        </p:nvSpPr>
        <p:spPr>
          <a:xfrm>
            <a:off x="1331913" y="1357313"/>
            <a:ext cx="5830887" cy="55880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Решения 1С в ландшафте информационных систем </a:t>
            </a:r>
            <a:br>
              <a:rPr lang="en-US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ОАО «АВТОВАЗ»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55300" name="Picture 7" descr="лого-автова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1430338"/>
            <a:ext cx="968375" cy="420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1" name="Text Box 8"/>
          <p:cNvSpPr txBox="1"/>
          <p:nvPr/>
        </p:nvSpPr>
        <p:spPr>
          <a:xfrm>
            <a:off x="280988" y="1916113"/>
            <a:ext cx="7924800" cy="154940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Создание модулей информационной системы для покрытия отдельных </a:t>
            </a:r>
            <a:b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   задач предприятия:</a:t>
            </a:r>
            <a:endParaRPr lang="ru-RU" alt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300" dirty="0">
                <a:solidFill>
                  <a:srgbClr val="000000"/>
                </a:solidFill>
                <a:cs typeface="Arial" panose="020B0604020202020204" pitchFamily="34" charset="0"/>
              </a:rPr>
              <a:t>  Автоматизация работы колл-центра</a:t>
            </a:r>
            <a:endParaRPr lang="ru-RU" altLang="ru-RU" sz="13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Автоматизация управления собственным парком автотранспорта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Автоматизация бюджетных процессов для экономической службы ОАО «АВТОВАЗ»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Проект расширенного управления складским комплексом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Другие модули</a:t>
            </a:r>
            <a:endParaRPr lang="ru-RU" altLang="ru-RU" sz="12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55302" name="Text Box 10"/>
          <p:cNvSpPr txBox="1"/>
          <p:nvPr/>
        </p:nvSpPr>
        <p:spPr>
          <a:xfrm>
            <a:off x="290513" y="4232275"/>
            <a:ext cx="8569325" cy="1300163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Создание комплексных централизованных информационных систем в ОАО «АВТОВАЗ» </a:t>
            </a:r>
            <a:b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и унифицированных корпоративных шаблонов для дочерних и зависимых обществ:</a:t>
            </a:r>
            <a:endParaRPr lang="ru-RU" alt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Проект автоматизации централизованного управления НСИ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Проект централизованного казначейства для группы АВТОВАЗ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Проект автоматизации учета и формирования отчетности РСБУ, НУ, МСФО</a:t>
            </a:r>
            <a:endParaRPr lang="ru-RU" altLang="ru-RU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10000"/>
              </a:spcBef>
              <a:spcAft>
                <a:spcPct val="0"/>
              </a:spcAft>
              <a:buClr>
                <a:srgbClr val="D20000"/>
              </a:buClr>
              <a:buFontTx/>
              <a:buChar char="•"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  Другие централизованные информационные системы</a:t>
            </a:r>
            <a:endParaRPr lang="ru-RU" altLang="ru-RU" sz="12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55303" name="AutoShape 11"/>
          <p:cNvSpPr/>
          <p:nvPr/>
        </p:nvSpPr>
        <p:spPr>
          <a:xfrm>
            <a:off x="250825" y="3516313"/>
            <a:ext cx="1258888" cy="539750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Call Center </a:t>
            </a:r>
            <a:b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на</a:t>
            </a:r>
            <a:r>
              <a:rPr lang="en-US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базе</a:t>
            </a:r>
            <a:r>
              <a:rPr lang="en-US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 1C:CRM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5304" name="AutoShape 12"/>
          <p:cNvSpPr/>
          <p:nvPr/>
        </p:nvSpPr>
        <p:spPr>
          <a:xfrm>
            <a:off x="5688013" y="3516313"/>
            <a:ext cx="900112" cy="53975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Другие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модули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5305" name="AutoShape 13"/>
          <p:cNvSpPr/>
          <p:nvPr/>
        </p:nvSpPr>
        <p:spPr>
          <a:xfrm>
            <a:off x="1584325" y="3516313"/>
            <a:ext cx="1258888" cy="539750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1С:Управление</a:t>
            </a:r>
            <a:br>
              <a:rPr lang="en-US" altLang="ru-RU" sz="900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автотранспортом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5306" name="AutoShape 14"/>
          <p:cNvSpPr/>
          <p:nvPr/>
        </p:nvSpPr>
        <p:spPr>
          <a:xfrm>
            <a:off x="2952750" y="3516313"/>
            <a:ext cx="1258888" cy="539750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Бюджетирование </a:t>
            </a:r>
            <a:br>
              <a:rPr lang="en-US" altLang="ru-RU" sz="900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АВТОВАЗ на базе </a:t>
            </a:r>
            <a:br>
              <a:rPr lang="en-US" altLang="ru-RU" sz="900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5307" name="AutoShape 15"/>
          <p:cNvSpPr/>
          <p:nvPr/>
        </p:nvSpPr>
        <p:spPr>
          <a:xfrm>
            <a:off x="4321175" y="3516313"/>
            <a:ext cx="1258888" cy="539750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Бюджетирование </a:t>
            </a:r>
            <a:br>
              <a:rPr lang="en-US" altLang="ru-RU" sz="900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АВТОВАЗ на базе </a:t>
            </a:r>
            <a:br>
              <a:rPr lang="en-US" altLang="ru-RU" sz="900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5308" name="AutoShape 16"/>
          <p:cNvSpPr/>
          <p:nvPr/>
        </p:nvSpPr>
        <p:spPr>
          <a:xfrm>
            <a:off x="250825" y="5638800"/>
            <a:ext cx="7197725" cy="252413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Унифицированная система БУ, НУ, МСФО на базе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 1С: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 Управление предприятием 2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5309" name="AutoShape 17"/>
          <p:cNvSpPr/>
          <p:nvPr/>
        </p:nvSpPr>
        <p:spPr>
          <a:xfrm>
            <a:off x="250825" y="5962650"/>
            <a:ext cx="7197725" cy="252413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Централизованное управление казначейством группы АВТОВАЗ на базе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 1С:Управление холдингом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5310" name="AutoShape 18"/>
          <p:cNvSpPr/>
          <p:nvPr/>
        </p:nvSpPr>
        <p:spPr>
          <a:xfrm>
            <a:off x="254000" y="6251575"/>
            <a:ext cx="7197725" cy="252413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Централизованное ведение и управление НСИ на базе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 1С:Управление холдингом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5311" name="AutoShape 19"/>
          <p:cNvSpPr/>
          <p:nvPr/>
        </p:nvSpPr>
        <p:spPr>
          <a:xfrm>
            <a:off x="7524750" y="5638800"/>
            <a:ext cx="1368425" cy="865188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Другие</a:t>
            </a:r>
            <a:b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централизованные</a:t>
            </a:r>
            <a:b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системы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pic>
        <p:nvPicPr>
          <p:cNvPr id="55312" name="Picture 21" descr="федото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0" y="358775"/>
            <a:ext cx="1357313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5829300" cy="1081088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en-US" altLang="ru-RU" dirty="0">
                <a:solidFill>
                  <a:srgbClr val="080808"/>
                </a:solidFill>
              </a:rPr>
              <a:t>C</a:t>
            </a:r>
            <a:r>
              <a:rPr lang="ru-RU" altLang="ru-RU" dirty="0">
                <a:solidFill>
                  <a:srgbClr val="080808"/>
                </a:solidFill>
              </a:rPr>
              <a:t>лайд из выступления </a:t>
            </a:r>
            <a:br>
              <a:rPr lang="en-US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на Бизнес-форуме 1С:ERP 2016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br>
              <a:rPr lang="ru-RU" altLang="ru-RU" dirty="0">
                <a:solidFill>
                  <a:srgbClr val="000000"/>
                </a:solidFill>
              </a:rPr>
            </a:br>
            <a:r>
              <a:rPr lang="ru-RU" altLang="ru-RU" dirty="0"/>
              <a:t>Дмитрия Ковалева, «БТК групп»</a:t>
            </a:r>
            <a:endParaRPr lang="ru-RU" altLang="ru-RU" dirty="0"/>
          </a:p>
        </p:txBody>
      </p:sp>
      <p:pic>
        <p:nvPicPr>
          <p:cNvPr id="56323" name="Picture 6" descr="ковале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0" y="358775"/>
            <a:ext cx="1357313" cy="1357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4" name="Заголовок 1"/>
          <p:cNvSpPr/>
          <p:nvPr/>
        </p:nvSpPr>
        <p:spPr>
          <a:xfrm>
            <a:off x="1277938" y="1752600"/>
            <a:ext cx="3914775" cy="276225"/>
          </a:xfrm>
          <a:prstGeom prst="rect">
            <a:avLst/>
          </a:prstGeom>
          <a:noFill/>
          <a:ln w="9525">
            <a:noFill/>
          </a:ln>
        </p:spPr>
        <p:txBody>
          <a:bodyPr lIns="14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Целевая ИТ-архитектура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56325" name="Picture 59" descr="БТК ГРУПП ЛОГ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657350"/>
            <a:ext cx="928688" cy="55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6" name="Скругленный прямоугольник 138"/>
          <p:cNvSpPr/>
          <p:nvPr/>
        </p:nvSpPr>
        <p:spPr>
          <a:xfrm>
            <a:off x="247650" y="6435725"/>
            <a:ext cx="8637588" cy="2524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flat" cmpd="sng">
            <a:solidFill>
              <a:srgbClr val="3E505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ЦЕНТРАЛЬНАЯ ИТ-ИНФРАСТРУКТУРА И ТЕХНОЛОГИИ (сервера, телефония, почта и прочее)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27" name="Скругленный прямоугольник 138"/>
          <p:cNvSpPr/>
          <p:nvPr/>
        </p:nvSpPr>
        <p:spPr>
          <a:xfrm>
            <a:off x="246063" y="5995988"/>
            <a:ext cx="8637587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flat" cmpd="sng">
            <a:solidFill>
              <a:srgbClr val="3E505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ЭЛЕКТРОННЫЙ ДОКУМЕНТООБОРОТ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и ПОРТАЛ</a:t>
            </a:r>
            <a:r>
              <a:rPr lang="en-US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28" name="AutoShape 62"/>
          <p:cNvSpPr/>
          <p:nvPr/>
        </p:nvSpPr>
        <p:spPr>
          <a:xfrm>
            <a:off x="4772025" y="6043613"/>
            <a:ext cx="1258888" cy="25241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DIRECTUM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29" name="AutoShape 63"/>
          <p:cNvSpPr/>
          <p:nvPr/>
        </p:nvSpPr>
        <p:spPr>
          <a:xfrm>
            <a:off x="6910388" y="6043613"/>
            <a:ext cx="1258887" cy="25241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MS SHARE POINT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30" name="Скругленный прямоугольник 138"/>
          <p:cNvSpPr/>
          <p:nvPr/>
        </p:nvSpPr>
        <p:spPr>
          <a:xfrm>
            <a:off x="247650" y="5267325"/>
            <a:ext cx="2879725" cy="647700"/>
          </a:xfrm>
          <a:prstGeom prst="roundRect">
            <a:avLst>
              <a:gd name="adj" fmla="val 8407"/>
            </a:avLst>
          </a:prstGeom>
          <a:solidFill>
            <a:schemeClr val="bg1"/>
          </a:solidFill>
          <a:ln w="12700" cap="flat" cmpd="sng">
            <a:solidFill>
              <a:srgbClr val="3E5057"/>
            </a:solidFill>
            <a:prstDash val="solid"/>
            <a:miter/>
            <a:headEnd type="none" w="med" len="med"/>
            <a:tailEnd type="none" w="med" len="med"/>
          </a:ln>
        </p:spPr>
        <p:txBody>
          <a:bodyPr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РАЗРАБОТКА ПРОДУКТА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31" name="AutoShape 65"/>
          <p:cNvSpPr/>
          <p:nvPr/>
        </p:nvSpPr>
        <p:spPr>
          <a:xfrm>
            <a:off x="352425" y="5586413"/>
            <a:ext cx="1258888" cy="25241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CAD 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система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32" name="AutoShape 66"/>
          <p:cNvSpPr/>
          <p:nvPr/>
        </p:nvSpPr>
        <p:spPr>
          <a:xfrm>
            <a:off x="1725613" y="5586413"/>
            <a:ext cx="1258887" cy="25241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LECTRA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33" name="AutoShape 67"/>
          <p:cNvSpPr/>
          <p:nvPr/>
        </p:nvSpPr>
        <p:spPr>
          <a:xfrm>
            <a:off x="3270250" y="4086225"/>
            <a:ext cx="5613400" cy="1831975"/>
          </a:xfrm>
          <a:prstGeom prst="roundRect">
            <a:avLst>
              <a:gd name="adj" fmla="val 3060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УЧЕТНЫЙ КОНТУР 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34" name="AutoShape 69"/>
          <p:cNvSpPr/>
          <p:nvPr/>
        </p:nvSpPr>
        <p:spPr>
          <a:xfrm>
            <a:off x="3403600" y="4422775"/>
            <a:ext cx="1258888" cy="360363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Диспозиция </a:t>
            </a:r>
            <a:b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и планирование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35" name="AutoShape 70"/>
          <p:cNvSpPr/>
          <p:nvPr/>
        </p:nvSpPr>
        <p:spPr>
          <a:xfrm>
            <a:off x="3402013" y="4926013"/>
            <a:ext cx="1258887" cy="36036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</a:t>
            </a:r>
            <a:b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закупками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36" name="AutoShape 71"/>
          <p:cNvSpPr/>
          <p:nvPr/>
        </p:nvSpPr>
        <p:spPr>
          <a:xfrm>
            <a:off x="3400425" y="5410200"/>
            <a:ext cx="1258888" cy="360363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</a:t>
            </a:r>
            <a:b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продажами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37" name="AutoShape 72"/>
          <p:cNvSpPr/>
          <p:nvPr/>
        </p:nvSpPr>
        <p:spPr>
          <a:xfrm>
            <a:off x="5040313" y="4421188"/>
            <a:ext cx="2054225" cy="36036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производством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38" name="AutoShape 73"/>
          <p:cNvSpPr/>
          <p:nvPr/>
        </p:nvSpPr>
        <p:spPr>
          <a:xfrm>
            <a:off x="5038725" y="4924425"/>
            <a:ext cx="2054225" cy="360363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Бухгалтерский и налоговый учет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39" name="AutoShape 74"/>
          <p:cNvSpPr/>
          <p:nvPr/>
        </p:nvSpPr>
        <p:spPr>
          <a:xfrm>
            <a:off x="5514975" y="5408613"/>
            <a:ext cx="1582738" cy="360362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ERP 2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40" name="AutoShape 75"/>
          <p:cNvSpPr/>
          <p:nvPr/>
        </p:nvSpPr>
        <p:spPr>
          <a:xfrm>
            <a:off x="7472363" y="4421188"/>
            <a:ext cx="1258887" cy="36036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логистикой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41" name="AutoShape 76"/>
          <p:cNvSpPr/>
          <p:nvPr/>
        </p:nvSpPr>
        <p:spPr>
          <a:xfrm>
            <a:off x="7470775" y="4924425"/>
            <a:ext cx="1258888" cy="360363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</a:t>
            </a:r>
            <a:b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заказами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42" name="AutoShape 77"/>
          <p:cNvSpPr/>
          <p:nvPr/>
        </p:nvSpPr>
        <p:spPr>
          <a:xfrm>
            <a:off x="7469188" y="5408613"/>
            <a:ext cx="1258887" cy="36036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</a:t>
            </a:r>
            <a:b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запасами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pic>
        <p:nvPicPr>
          <p:cNvPr id="56343" name="Picture 78" descr="icon up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013" y="5410200"/>
            <a:ext cx="360362" cy="36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44" name="Скругленный прямоугольник 138"/>
          <p:cNvSpPr/>
          <p:nvPr/>
        </p:nvSpPr>
        <p:spPr>
          <a:xfrm>
            <a:off x="246063" y="4086225"/>
            <a:ext cx="2879725" cy="1089025"/>
          </a:xfrm>
          <a:prstGeom prst="roundRect">
            <a:avLst>
              <a:gd name="adj" fmla="val 4931"/>
            </a:avLst>
          </a:prstGeom>
          <a:solidFill>
            <a:schemeClr val="bg1"/>
          </a:solidFill>
          <a:ln w="12700" cap="flat" cmpd="sng">
            <a:solidFill>
              <a:srgbClr val="3E5057"/>
            </a:solidFill>
            <a:prstDash val="solid"/>
            <a:miter/>
            <a:headEnd type="none" w="med" len="med"/>
            <a:tailEnd type="none" w="med" len="med"/>
          </a:ln>
        </p:spPr>
        <p:txBody>
          <a:bodyPr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НОРМИРОВАНИЕ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45" name="AutoShape 80"/>
          <p:cNvSpPr/>
          <p:nvPr/>
        </p:nvSpPr>
        <p:spPr>
          <a:xfrm>
            <a:off x="247650" y="4630738"/>
            <a:ext cx="2878138" cy="539750"/>
          </a:xfrm>
          <a:prstGeom prst="roundRect">
            <a:avLst>
              <a:gd name="adj" fmla="val 7236"/>
            </a:avLst>
          </a:prstGeom>
          <a:solidFill>
            <a:srgbClr val="C7B299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46" name="AutoShape 81"/>
          <p:cNvSpPr/>
          <p:nvPr/>
        </p:nvSpPr>
        <p:spPr>
          <a:xfrm>
            <a:off x="352425" y="4725988"/>
            <a:ext cx="1258888" cy="36036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Техпоследова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-</a:t>
            </a:r>
            <a:b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тельности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47" name="AutoShape 82"/>
          <p:cNvSpPr/>
          <p:nvPr/>
        </p:nvSpPr>
        <p:spPr>
          <a:xfrm>
            <a:off x="2225675" y="4725988"/>
            <a:ext cx="768350" cy="360362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ERP 2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pic>
        <p:nvPicPr>
          <p:cNvPr id="56348" name="Picture 83" descr="icon up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813" y="4727575"/>
            <a:ext cx="360362" cy="360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49" name="AutoShape 84"/>
          <p:cNvSpPr/>
          <p:nvPr/>
        </p:nvSpPr>
        <p:spPr>
          <a:xfrm>
            <a:off x="352425" y="4314825"/>
            <a:ext cx="1258888" cy="252413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Нормы расхода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50" name="AutoShape 85"/>
          <p:cNvSpPr/>
          <p:nvPr/>
        </p:nvSpPr>
        <p:spPr>
          <a:xfrm>
            <a:off x="1744663" y="4318000"/>
            <a:ext cx="1258887" cy="2524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SSD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51" name="AutoShape 86"/>
          <p:cNvSpPr/>
          <p:nvPr/>
        </p:nvSpPr>
        <p:spPr>
          <a:xfrm>
            <a:off x="3268663" y="3228975"/>
            <a:ext cx="5613400" cy="790575"/>
          </a:xfrm>
          <a:prstGeom prst="roundRect">
            <a:avLst>
              <a:gd name="adj" fmla="val 8394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ФИНАНСАМИ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52" name="AutoShape 87"/>
          <p:cNvSpPr/>
          <p:nvPr/>
        </p:nvSpPr>
        <p:spPr>
          <a:xfrm>
            <a:off x="3421063" y="3541713"/>
            <a:ext cx="1079500" cy="36036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кредиторами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53" name="AutoShape 88"/>
          <p:cNvSpPr/>
          <p:nvPr/>
        </p:nvSpPr>
        <p:spPr>
          <a:xfrm>
            <a:off x="4699000" y="3543300"/>
            <a:ext cx="1079500" cy="360363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дебиторами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54" name="AutoShape 89"/>
          <p:cNvSpPr/>
          <p:nvPr/>
        </p:nvSpPr>
        <p:spPr>
          <a:xfrm>
            <a:off x="5973763" y="3541713"/>
            <a:ext cx="1079500" cy="36036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платежами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55" name="AutoShape 90"/>
          <p:cNvSpPr/>
          <p:nvPr/>
        </p:nvSpPr>
        <p:spPr>
          <a:xfrm>
            <a:off x="7670800" y="3544888"/>
            <a:ext cx="1079500" cy="360362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холдингом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pic>
        <p:nvPicPr>
          <p:cNvPr id="56356" name="Picture 91" descr="icon_U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588" y="3541713"/>
            <a:ext cx="360362" cy="360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57" name="AutoShape 92"/>
          <p:cNvSpPr/>
          <p:nvPr/>
        </p:nvSpPr>
        <p:spPr>
          <a:xfrm>
            <a:off x="247650" y="3228975"/>
            <a:ext cx="2878138" cy="790575"/>
          </a:xfrm>
          <a:prstGeom prst="roundRect">
            <a:avLst>
              <a:gd name="adj" fmla="val 8394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НСИ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58" name="AutoShape 95"/>
          <p:cNvSpPr/>
          <p:nvPr/>
        </p:nvSpPr>
        <p:spPr>
          <a:xfrm>
            <a:off x="247650" y="2373313"/>
            <a:ext cx="5726113" cy="790575"/>
          </a:xfrm>
          <a:prstGeom prst="roundRect">
            <a:avLst>
              <a:gd name="adj" fmla="val 8394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РАСЧЕТ ЗАРАБОТНОЙ ПЛАТЫ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59" name="AutoShape 96"/>
          <p:cNvSpPr/>
          <p:nvPr/>
        </p:nvSpPr>
        <p:spPr>
          <a:xfrm>
            <a:off x="6107113" y="2373313"/>
            <a:ext cx="2778125" cy="790575"/>
          </a:xfrm>
          <a:prstGeom prst="roundRect">
            <a:avLst>
              <a:gd name="adj" fmla="val 8394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БЮДЖЕТИРОВАНИЕ, ОТЧЕТНОСТЬ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60" name="AutoShape 97"/>
          <p:cNvSpPr/>
          <p:nvPr/>
        </p:nvSpPr>
        <p:spPr>
          <a:xfrm>
            <a:off x="361950" y="2679700"/>
            <a:ext cx="1800225" cy="360363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Заработная плата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61" name="AutoShape 98"/>
          <p:cNvSpPr/>
          <p:nvPr/>
        </p:nvSpPr>
        <p:spPr>
          <a:xfrm>
            <a:off x="2300288" y="2678113"/>
            <a:ext cx="1800225" cy="36036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Кадровый учет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6362" name="AutoShape 99"/>
          <p:cNvSpPr/>
          <p:nvPr/>
        </p:nvSpPr>
        <p:spPr>
          <a:xfrm>
            <a:off x="4662488" y="2679700"/>
            <a:ext cx="1196975" cy="360363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1С:ЗУП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pic>
        <p:nvPicPr>
          <p:cNvPr id="56363" name="Picture 100" descr="icon_zu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8" y="2679700"/>
            <a:ext cx="360362" cy="3603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6364" name="Group 105"/>
          <p:cNvGrpSpPr/>
          <p:nvPr/>
        </p:nvGrpSpPr>
        <p:grpSpPr>
          <a:xfrm>
            <a:off x="6810375" y="2676525"/>
            <a:ext cx="1509713" cy="363538"/>
            <a:chOff x="4290" y="1686"/>
            <a:chExt cx="951" cy="229"/>
          </a:xfrm>
        </p:grpSpPr>
        <p:sp>
          <p:nvSpPr>
            <p:cNvPr id="56368" name="AutoShape 103"/>
            <p:cNvSpPr/>
            <p:nvPr/>
          </p:nvSpPr>
          <p:spPr>
            <a:xfrm>
              <a:off x="4561" y="1688"/>
              <a:ext cx="680" cy="227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20000"/>
                <a:buFontTx/>
                <a:buNone/>
              </a:pP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Управление</a:t>
              </a:r>
              <a:b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</a:rPr>
              </a:b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холдингом</a:t>
              </a:r>
              <a:endParaRPr lang="ru-RU" altLang="ru-RU" sz="9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pic>
          <p:nvPicPr>
            <p:cNvPr id="56369" name="Picture 104" descr="icon_UH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0" y="1686"/>
              <a:ext cx="227" cy="22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6365" name="Group 106"/>
          <p:cNvGrpSpPr/>
          <p:nvPr/>
        </p:nvGrpSpPr>
        <p:grpSpPr>
          <a:xfrm>
            <a:off x="912813" y="3529013"/>
            <a:ext cx="1509712" cy="363537"/>
            <a:chOff x="4290" y="1686"/>
            <a:chExt cx="951" cy="229"/>
          </a:xfrm>
        </p:grpSpPr>
        <p:sp>
          <p:nvSpPr>
            <p:cNvPr id="56366" name="AutoShape 107"/>
            <p:cNvSpPr/>
            <p:nvPr/>
          </p:nvSpPr>
          <p:spPr>
            <a:xfrm>
              <a:off x="4561" y="1688"/>
              <a:ext cx="680" cy="227"/>
            </a:xfrm>
            <a:prstGeom prst="roundRect">
              <a:avLst>
                <a:gd name="adj" fmla="val 16667"/>
              </a:avLst>
            </a:prstGeom>
            <a:solidFill>
              <a:srgbClr val="F1EC12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lnSpc>
                  <a:spcPct val="85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20000"/>
                <a:buFontTx/>
                <a:buNone/>
              </a:pP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Управление</a:t>
              </a:r>
              <a:b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</a:rPr>
              </a:b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холдингом</a:t>
              </a:r>
              <a:endParaRPr lang="ru-RU" altLang="ru-RU" sz="9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pic>
          <p:nvPicPr>
            <p:cNvPr id="56367" name="Picture 108" descr="icon_UH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0" y="1686"/>
              <a:ext cx="227" cy="22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6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610350" cy="1081088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en-US" altLang="ru-RU" dirty="0">
                <a:solidFill>
                  <a:srgbClr val="080808"/>
                </a:solidFill>
              </a:rPr>
              <a:t>C</a:t>
            </a:r>
            <a:r>
              <a:rPr lang="ru-RU" altLang="ru-RU" dirty="0">
                <a:solidFill>
                  <a:srgbClr val="080808"/>
                </a:solidFill>
              </a:rPr>
              <a:t>лайд из выступления </a:t>
            </a:r>
            <a:br>
              <a:rPr lang="en-US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на Бизнес-форуме 1С:ERP 2016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br>
              <a:rPr lang="en-US" altLang="ru-RU" dirty="0">
                <a:solidFill>
                  <a:srgbClr val="000000"/>
                </a:solidFill>
              </a:rPr>
            </a:br>
            <a:r>
              <a:rPr lang="ru-RU" altLang="ru-RU" dirty="0"/>
              <a:t>Евгения Сударкина, «</a:t>
            </a:r>
            <a:r>
              <a:rPr lang="en-US" altLang="ru-RU" dirty="0"/>
              <a:t>SOLLERS</a:t>
            </a:r>
            <a:r>
              <a:rPr lang="ru-RU" altLang="ru-RU" dirty="0"/>
              <a:t>»</a:t>
            </a:r>
            <a:endParaRPr lang="ru-RU" altLang="ru-RU" dirty="0"/>
          </a:p>
        </p:txBody>
      </p:sp>
      <p:sp>
        <p:nvSpPr>
          <p:cNvPr id="57347" name="Заголовок 1"/>
          <p:cNvSpPr/>
          <p:nvPr/>
        </p:nvSpPr>
        <p:spPr>
          <a:xfrm>
            <a:off x="1808163" y="1571625"/>
            <a:ext cx="3914775" cy="276225"/>
          </a:xfrm>
          <a:prstGeom prst="rect">
            <a:avLst/>
          </a:prstGeom>
          <a:noFill/>
          <a:ln w="9525">
            <a:noFill/>
          </a:ln>
        </p:spPr>
        <p:txBody>
          <a:bodyPr lIns="14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Целевой ИТ-ландшафт УАЗ/ЗМЗ 2019 г.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sp>
        <p:nvSpPr>
          <p:cNvPr id="57348" name="Скругленный прямоугольник 84"/>
          <p:cNvSpPr/>
          <p:nvPr/>
        </p:nvSpPr>
        <p:spPr>
          <a:xfrm>
            <a:off x="7696200" y="3233738"/>
            <a:ext cx="1187450" cy="900112"/>
          </a:xfrm>
          <a:prstGeom prst="roundRect">
            <a:avLst>
              <a:gd name="adj" fmla="val 5833"/>
            </a:avLst>
          </a:prstGeom>
          <a:solidFill>
            <a:srgbClr val="F1EC12"/>
          </a:solidFill>
          <a:ln w="12700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:ТОиР (1С: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ERP)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49" name="Скругленный прямоугольник 85"/>
          <p:cNvSpPr/>
          <p:nvPr/>
        </p:nvSpPr>
        <p:spPr>
          <a:xfrm>
            <a:off x="7696200" y="4295775"/>
            <a:ext cx="1187450" cy="900113"/>
          </a:xfrm>
          <a:prstGeom prst="roundRect">
            <a:avLst>
              <a:gd name="adj" fmla="val 5833"/>
            </a:avLst>
          </a:prstGeom>
          <a:solidFill>
            <a:srgbClr val="F1EC12"/>
          </a:solidFill>
          <a:ln w="12700">
            <a:noFill/>
          </a:ln>
        </p:spPr>
        <p:txBody>
          <a:bodyPr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:Битрикс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50" name="Скругленный прямоугольник 87"/>
          <p:cNvSpPr/>
          <p:nvPr/>
        </p:nvSpPr>
        <p:spPr>
          <a:xfrm>
            <a:off x="1517650" y="2063750"/>
            <a:ext cx="5997575" cy="3138488"/>
          </a:xfrm>
          <a:prstGeom prst="roundRect">
            <a:avLst>
              <a:gd name="adj" fmla="val 5833"/>
            </a:avLst>
          </a:prstGeom>
          <a:solidFill>
            <a:srgbClr val="F1EC12"/>
          </a:solidFill>
          <a:ln w="12700">
            <a:noFill/>
          </a:ln>
        </p:spPr>
        <p:txBody>
          <a:bodyPr t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1C</a:t>
            </a: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:</a:t>
            </a: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51" name="Скругленный прямоугольник 88"/>
          <p:cNvSpPr/>
          <p:nvPr/>
        </p:nvSpPr>
        <p:spPr>
          <a:xfrm>
            <a:off x="2576513" y="2384425"/>
            <a:ext cx="971550" cy="5937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данными по технологическим маршрутам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52" name="Скругленный прямоугольник 89"/>
          <p:cNvSpPr/>
          <p:nvPr/>
        </p:nvSpPr>
        <p:spPr>
          <a:xfrm>
            <a:off x="236538" y="2328863"/>
            <a:ext cx="1100137" cy="2154237"/>
          </a:xfrm>
          <a:prstGeom prst="roundRect">
            <a:avLst>
              <a:gd name="adj" fmla="val 10625"/>
            </a:avLst>
          </a:prstGeom>
          <a:solidFill>
            <a:srgbClr val="9BC6DD"/>
          </a:solidFill>
          <a:ln w="12700">
            <a:noFill/>
          </a:ln>
        </p:spPr>
        <p:txBody>
          <a:bodyPr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САПР</a:t>
            </a:r>
            <a:endParaRPr lang="ru-RU" altLang="ru-RU" sz="1200" b="1" dirty="0">
              <a:solidFill>
                <a:srgbClr val="3E5057"/>
              </a:solidFill>
              <a:latin typeface="Verdana" panose="020B0604030504040204" pitchFamily="34" charset="0"/>
              <a:ea typeface="Arial" panose="020B0604020202020204" pitchFamily="34" charset="0"/>
            </a:endParaRPr>
          </a:p>
        </p:txBody>
      </p:sp>
      <p:sp>
        <p:nvSpPr>
          <p:cNvPr id="57353" name="Скругленный прямоугольник 90"/>
          <p:cNvSpPr/>
          <p:nvPr/>
        </p:nvSpPr>
        <p:spPr>
          <a:xfrm>
            <a:off x="3608388" y="2382838"/>
            <a:ext cx="1079500" cy="2524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План производства (помесячный)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54" name="Скругленный прямоугольник 91"/>
          <p:cNvSpPr/>
          <p:nvPr/>
        </p:nvSpPr>
        <p:spPr>
          <a:xfrm>
            <a:off x="3608388" y="2708275"/>
            <a:ext cx="107950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Подетальная программа</a:t>
            </a:r>
            <a: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(помесячная)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55" name="Скругленный прямоугольник 92"/>
          <p:cNvSpPr/>
          <p:nvPr/>
        </p:nvSpPr>
        <p:spPr>
          <a:xfrm>
            <a:off x="3614738" y="3578225"/>
            <a:ext cx="1079500" cy="2524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План закупок (помесячный)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56" name="Скругленный прямоугольник 93"/>
          <p:cNvSpPr/>
          <p:nvPr/>
        </p:nvSpPr>
        <p:spPr>
          <a:xfrm>
            <a:off x="3617913" y="3905250"/>
            <a:ext cx="1079500" cy="2524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График поставок</a:t>
            </a:r>
            <a:endParaRPr lang="ru-RU" altLang="ru-RU" sz="6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(подневной) 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57" name="Скругленный прямоугольник 94"/>
          <p:cNvSpPr/>
          <p:nvPr/>
        </p:nvSpPr>
        <p:spPr>
          <a:xfrm>
            <a:off x="3621088" y="4227513"/>
            <a:ext cx="1079500" cy="2524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График платежей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58" name="Скругленный прямоугольник 95"/>
          <p:cNvSpPr/>
          <p:nvPr/>
        </p:nvSpPr>
        <p:spPr>
          <a:xfrm>
            <a:off x="2576513" y="3068638"/>
            <a:ext cx="971550" cy="4333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нормированием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59" name="Скругленный прямоугольник 96"/>
          <p:cNvSpPr/>
          <p:nvPr/>
        </p:nvSpPr>
        <p:spPr>
          <a:xfrm>
            <a:off x="1668463" y="2384425"/>
            <a:ext cx="827087" cy="2524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План продаж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60" name="Скругленный прямоугольник 97"/>
          <p:cNvSpPr/>
          <p:nvPr/>
        </p:nvSpPr>
        <p:spPr>
          <a:xfrm>
            <a:off x="1662113" y="2722563"/>
            <a:ext cx="827087" cy="2524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заказами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61" name="Скругленный прямоугольник 98"/>
          <p:cNvSpPr/>
          <p:nvPr/>
        </p:nvSpPr>
        <p:spPr>
          <a:xfrm>
            <a:off x="1662113" y="3886200"/>
            <a:ext cx="827087" cy="2524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доставкой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62" name="Скругленный прямоугольник 99"/>
          <p:cNvSpPr/>
          <p:nvPr/>
        </p:nvSpPr>
        <p:spPr>
          <a:xfrm>
            <a:off x="1662113" y="3557588"/>
            <a:ext cx="827087" cy="2524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Выставление счетов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63" name="Скругленный прямоугольник 100"/>
          <p:cNvSpPr/>
          <p:nvPr/>
        </p:nvSpPr>
        <p:spPr>
          <a:xfrm>
            <a:off x="1662113" y="3046413"/>
            <a:ext cx="827087" cy="431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складом  готовой продукции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64" name="Скругленный прямоугольник 101"/>
          <p:cNvSpPr/>
          <p:nvPr/>
        </p:nvSpPr>
        <p:spPr>
          <a:xfrm>
            <a:off x="1662113" y="4211638"/>
            <a:ext cx="827087" cy="2524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Гарантийное обслуживание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65" name="Скругленный прямоугольник 103"/>
          <p:cNvSpPr/>
          <p:nvPr/>
        </p:nvSpPr>
        <p:spPr>
          <a:xfrm>
            <a:off x="4767263" y="4541838"/>
            <a:ext cx="576262" cy="3413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r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Налоговый учет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66" name="Скругленный прямоугольник 104"/>
          <p:cNvSpPr/>
          <p:nvPr/>
        </p:nvSpPr>
        <p:spPr>
          <a:xfrm>
            <a:off x="5397500" y="4541838"/>
            <a:ext cx="647700" cy="3413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r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Фактическая себестоимость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67" name="Скругленный прямоугольник 105"/>
          <p:cNvSpPr/>
          <p:nvPr/>
        </p:nvSpPr>
        <p:spPr>
          <a:xfrm>
            <a:off x="6094413" y="4545013"/>
            <a:ext cx="647700" cy="3413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Учет ОС </a:t>
            </a:r>
            <a:b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и НМА</a:t>
            </a:r>
            <a: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по РСБУ и НУ 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68" name="Скругленный прямоугольник 106"/>
          <p:cNvSpPr/>
          <p:nvPr/>
        </p:nvSpPr>
        <p:spPr>
          <a:xfrm>
            <a:off x="4044950" y="4545013"/>
            <a:ext cx="665163" cy="3413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r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Бухгалтерский учет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69" name="Скругленный прямоугольник 107"/>
          <p:cNvSpPr/>
          <p:nvPr/>
        </p:nvSpPr>
        <p:spPr>
          <a:xfrm>
            <a:off x="6791325" y="4541838"/>
            <a:ext cx="647700" cy="342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Учет ОС </a:t>
            </a:r>
            <a:b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и НМА </a:t>
            </a:r>
            <a:b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по</a:t>
            </a:r>
            <a: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МСФО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70" name="Скругленный прямоугольник 108"/>
          <p:cNvSpPr/>
          <p:nvPr/>
        </p:nvSpPr>
        <p:spPr>
          <a:xfrm>
            <a:off x="3279775" y="4541838"/>
            <a:ext cx="719138" cy="3413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r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Расчеты </a:t>
            </a:r>
            <a:b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с дебиторами </a:t>
            </a:r>
            <a:b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и кредиторами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71" name="Скругленный прямоугольник 109"/>
          <p:cNvSpPr/>
          <p:nvPr/>
        </p:nvSpPr>
        <p:spPr>
          <a:xfrm>
            <a:off x="2914650" y="4541838"/>
            <a:ext cx="323850" cy="3413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r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Банк и касса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72" name="Скругленный прямоугольник 111"/>
          <p:cNvSpPr/>
          <p:nvPr/>
        </p:nvSpPr>
        <p:spPr>
          <a:xfrm>
            <a:off x="1662113" y="4540250"/>
            <a:ext cx="576262" cy="3413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r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Склад</a:t>
            </a:r>
            <a:b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готовой продукции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73" name="Скругленный прямоугольник 112"/>
          <p:cNvSpPr/>
          <p:nvPr/>
        </p:nvSpPr>
        <p:spPr>
          <a:xfrm>
            <a:off x="4765675" y="3233738"/>
            <a:ext cx="7556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Бюджет доходов </a:t>
            </a:r>
            <a:b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и расходов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74" name="Скругленный прямоугольник 113"/>
          <p:cNvSpPr/>
          <p:nvPr/>
        </p:nvSpPr>
        <p:spPr>
          <a:xfrm>
            <a:off x="4765675" y="3663950"/>
            <a:ext cx="755650" cy="215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Бюджет ДДС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75" name="Скругленный прямоугольник 114"/>
          <p:cNvSpPr/>
          <p:nvPr/>
        </p:nvSpPr>
        <p:spPr>
          <a:xfrm>
            <a:off x="4764088" y="2716213"/>
            <a:ext cx="75565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Прогнозный Баланс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76" name="Скругленный прямоугольник 115"/>
          <p:cNvSpPr/>
          <p:nvPr/>
        </p:nvSpPr>
        <p:spPr>
          <a:xfrm>
            <a:off x="6654800" y="2708275"/>
            <a:ext cx="792163" cy="3413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закупками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77" name="Скругленный прямоугольник 116"/>
          <p:cNvSpPr/>
          <p:nvPr/>
        </p:nvSpPr>
        <p:spPr>
          <a:xfrm>
            <a:off x="7762875" y="3698875"/>
            <a:ext cx="107950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tIns="0" rIns="0" b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оборудованием </a:t>
            </a:r>
            <a:b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и ремонтами 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78" name="Скругленный прямоугольник 117"/>
          <p:cNvSpPr/>
          <p:nvPr/>
        </p:nvSpPr>
        <p:spPr>
          <a:xfrm>
            <a:off x="5603875" y="2709863"/>
            <a:ext cx="935038" cy="5397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tIns="0" rIns="0" b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Оперативное управление производством (конвейер)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79" name="Скругленный прямоугольник 118"/>
          <p:cNvSpPr/>
          <p:nvPr/>
        </p:nvSpPr>
        <p:spPr>
          <a:xfrm>
            <a:off x="7750175" y="4606925"/>
            <a:ext cx="1079500" cy="233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tIns="0" rIns="0" b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Портал поставщиков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80" name="Скругленный прямоугольник 119"/>
          <p:cNvSpPr/>
          <p:nvPr/>
        </p:nvSpPr>
        <p:spPr>
          <a:xfrm>
            <a:off x="5603875" y="3338513"/>
            <a:ext cx="935038" cy="5397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tIns="0" rIns="0" b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Оперативное управление производством </a:t>
            </a:r>
            <a:b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(цех)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81" name="Скругленный прямоугольник 120"/>
          <p:cNvSpPr/>
          <p:nvPr/>
        </p:nvSpPr>
        <p:spPr>
          <a:xfrm>
            <a:off x="1662113" y="4932363"/>
            <a:ext cx="5757862" cy="179387"/>
          </a:xfrm>
          <a:prstGeom prst="roundRect">
            <a:avLst>
              <a:gd name="adj" fmla="val 11148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Трансформация отчетности по РСБУ в отчетность по МСФО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82" name="Скругленный прямоугольник 121"/>
          <p:cNvSpPr/>
          <p:nvPr/>
        </p:nvSpPr>
        <p:spPr>
          <a:xfrm>
            <a:off x="4767263" y="3948113"/>
            <a:ext cx="755650" cy="539750"/>
          </a:xfrm>
          <a:prstGeom prst="roundRect">
            <a:avLst>
              <a:gd name="adj" fmla="val 10523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Финансовые </a:t>
            </a:r>
            <a:endParaRPr lang="ru-RU" altLang="ru-RU" sz="6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инструменты (кредиты, депозиты </a:t>
            </a:r>
            <a:b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и займы)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83" name="Скругленный прямоугольник 122"/>
          <p:cNvSpPr/>
          <p:nvPr/>
        </p:nvSpPr>
        <p:spPr>
          <a:xfrm>
            <a:off x="3608388" y="3141663"/>
            <a:ext cx="1079500" cy="3603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Подневной план сдачи автомобилей  (помесячный)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84" name="Скругленный прямоугольник 127"/>
          <p:cNvSpPr/>
          <p:nvPr/>
        </p:nvSpPr>
        <p:spPr>
          <a:xfrm>
            <a:off x="2286000" y="4540250"/>
            <a:ext cx="576263" cy="3413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r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Складской учет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85" name="Скругленный прямоугольник 128"/>
          <p:cNvSpPr/>
          <p:nvPr/>
        </p:nvSpPr>
        <p:spPr>
          <a:xfrm>
            <a:off x="5603875" y="3952875"/>
            <a:ext cx="935038" cy="3413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tIns="0" rIns="0" b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Контроль</a:t>
            </a:r>
            <a: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качества производства 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86" name="Скругленный прямоугольник 131"/>
          <p:cNvSpPr/>
          <p:nvPr/>
        </p:nvSpPr>
        <p:spPr>
          <a:xfrm>
            <a:off x="7750175" y="4892675"/>
            <a:ext cx="1079500" cy="233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tIns="0" rIns="0" b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Портал дилеров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87" name="Скругленный прямоугольник 132"/>
          <p:cNvSpPr/>
          <p:nvPr/>
        </p:nvSpPr>
        <p:spPr>
          <a:xfrm>
            <a:off x="277813" y="3271838"/>
            <a:ext cx="1008062" cy="5397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конструкторской документацией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88" name="Скругленный прямоугольник 133"/>
          <p:cNvSpPr/>
          <p:nvPr/>
        </p:nvSpPr>
        <p:spPr>
          <a:xfrm>
            <a:off x="282575" y="3895725"/>
            <a:ext cx="1008063" cy="5397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составом изделия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89" name="Скругленный прямоугольник 134"/>
          <p:cNvSpPr/>
          <p:nvPr/>
        </p:nvSpPr>
        <p:spPr>
          <a:xfrm>
            <a:off x="282575" y="2647950"/>
            <a:ext cx="1008063" cy="5397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конструкторскими данными (3</a:t>
            </a:r>
            <a: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D)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1624013" y="5794375"/>
            <a:ext cx="623888" cy="1619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700" dirty="0">
                <a:solidFill>
                  <a:srgbClr val="5F0000"/>
                </a:solidFill>
                <a:latin typeface="Arial" panose="020B0604020202020204" pitchFamily="34" charset="0"/>
              </a:rPr>
              <a:t>Кадры</a:t>
            </a:r>
            <a:endParaRPr sz="700" dirty="0">
              <a:solidFill>
                <a:srgbClr val="5F0000"/>
              </a:solidFill>
              <a:latin typeface="Arial" panose="020B0604020202020204" pitchFamily="34" charset="0"/>
            </a:endParaRPr>
          </a:p>
        </p:txBody>
      </p:sp>
      <p:sp>
        <p:nvSpPr>
          <p:cNvPr id="57391" name="Скругленный прямоугольник 138"/>
          <p:cNvSpPr/>
          <p:nvPr/>
        </p:nvSpPr>
        <p:spPr>
          <a:xfrm>
            <a:off x="7691438" y="2701925"/>
            <a:ext cx="1187450" cy="3603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flat" cmpd="sng">
            <a:solidFill>
              <a:srgbClr val="3E505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</a:rPr>
              <a:t>Электронная торговая площадка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151" name="Скругленный прямоугольник 150"/>
          <p:cNvSpPr/>
          <p:nvPr/>
        </p:nvSpPr>
        <p:spPr>
          <a:xfrm>
            <a:off x="227013" y="4613275"/>
            <a:ext cx="1109663" cy="582613"/>
          </a:xfrm>
          <a:prstGeom prst="roundRect">
            <a:avLst>
              <a:gd name="adj" fmla="val 1062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1С:Документо-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оборот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93" name="Скругленный прямоугольник 102"/>
          <p:cNvSpPr/>
          <p:nvPr/>
        </p:nvSpPr>
        <p:spPr>
          <a:xfrm>
            <a:off x="5005388" y="5489575"/>
            <a:ext cx="957262" cy="742950"/>
          </a:xfrm>
          <a:prstGeom prst="roundRect">
            <a:avLst>
              <a:gd name="adj" fmla="val 10625"/>
            </a:avLst>
          </a:prstGeom>
          <a:solidFill>
            <a:srgbClr val="F1EC12"/>
          </a:solidFill>
          <a:ln w="12700">
            <a:noFill/>
          </a:ln>
        </p:spPr>
        <p:txBody>
          <a:bodyPr tIns="3600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WMS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94" name="Скругленный прямоугольник 135"/>
          <p:cNvSpPr/>
          <p:nvPr/>
        </p:nvSpPr>
        <p:spPr>
          <a:xfrm>
            <a:off x="1539875" y="5489575"/>
            <a:ext cx="1011238" cy="709613"/>
          </a:xfrm>
          <a:prstGeom prst="roundRect">
            <a:avLst>
              <a:gd name="adj" fmla="val 10625"/>
            </a:avLst>
          </a:prstGeom>
          <a:solidFill>
            <a:srgbClr val="F1EC12"/>
          </a:solidFill>
          <a:ln w="12700">
            <a:noFill/>
          </a:ln>
        </p:spPr>
        <p:txBody>
          <a:bodyPr tIns="3600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1С:ЗУП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95" name="Скругленный прямоугольник 141"/>
          <p:cNvSpPr/>
          <p:nvPr/>
        </p:nvSpPr>
        <p:spPr>
          <a:xfrm>
            <a:off x="5999163" y="5489575"/>
            <a:ext cx="1516062" cy="744538"/>
          </a:xfrm>
          <a:prstGeom prst="roundRect">
            <a:avLst>
              <a:gd name="adj" fmla="val 10625"/>
            </a:avLst>
          </a:prstGeom>
          <a:solidFill>
            <a:srgbClr val="F1EC12"/>
          </a:solidFill>
          <a:ln w="12700">
            <a:noFill/>
          </a:ln>
        </p:spPr>
        <p:txBody>
          <a:bodyPr tIns="3600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1С:Управление Холдингом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96" name="Скругленный прямоугольник 148"/>
          <p:cNvSpPr/>
          <p:nvPr/>
        </p:nvSpPr>
        <p:spPr>
          <a:xfrm>
            <a:off x="2620963" y="5489575"/>
            <a:ext cx="1063625" cy="720725"/>
          </a:xfrm>
          <a:prstGeom prst="roundRect">
            <a:avLst>
              <a:gd name="adj" fmla="val 10625"/>
            </a:avLst>
          </a:prstGeom>
          <a:solidFill>
            <a:srgbClr val="F1EC12"/>
          </a:solidFill>
          <a:ln w="12700">
            <a:noFill/>
          </a:ln>
        </p:spPr>
        <p:txBody>
          <a:bodyPr tIns="3600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ПРОФ-ИТ: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MES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 (1С)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97" name="Скругленный прямоугольник 151"/>
          <p:cNvSpPr/>
          <p:nvPr/>
        </p:nvSpPr>
        <p:spPr>
          <a:xfrm>
            <a:off x="3744913" y="5489575"/>
            <a:ext cx="1195387" cy="723900"/>
          </a:xfrm>
          <a:prstGeom prst="roundRect">
            <a:avLst>
              <a:gd name="adj" fmla="val 10625"/>
            </a:avLst>
          </a:prstGeom>
          <a:solidFill>
            <a:srgbClr val="F1EC12"/>
          </a:solidFill>
          <a:ln w="12700">
            <a:noFill/>
          </a:ln>
        </p:spPr>
        <p:txBody>
          <a:bodyPr tIns="3600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ПРОФ-ИТ: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QMS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 (1С)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398" name="Скругленный прямоугольник 80"/>
          <p:cNvSpPr/>
          <p:nvPr/>
        </p:nvSpPr>
        <p:spPr>
          <a:xfrm>
            <a:off x="2560638" y="3587750"/>
            <a:ext cx="971550" cy="539750"/>
          </a:xfrm>
          <a:prstGeom prst="roundRect">
            <a:avLst>
              <a:gd name="adj" fmla="val 10523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себестоимостью </a:t>
            </a:r>
            <a: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BOM (</a:t>
            </a: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нормативная себестоимость)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pic>
        <p:nvPicPr>
          <p:cNvPr id="57399" name="Picture 88" descr="сударки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0" y="358775"/>
            <a:ext cx="1357313" cy="1357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400" name="Picture 89" descr="logo-solle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8" y="1431925"/>
            <a:ext cx="1465262" cy="474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401" name="Скругленный прямоугольник 110"/>
          <p:cNvSpPr/>
          <p:nvPr/>
        </p:nvSpPr>
        <p:spPr>
          <a:xfrm>
            <a:off x="5116513" y="5868988"/>
            <a:ext cx="719137" cy="287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r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</a:t>
            </a:r>
            <a:endParaRPr lang="ru-RU" altLang="ru-RU" sz="6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складом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402" name="Скругленный прямоугольник 136"/>
          <p:cNvSpPr/>
          <p:nvPr/>
        </p:nvSpPr>
        <p:spPr>
          <a:xfrm>
            <a:off x="1662113" y="5849938"/>
            <a:ext cx="719137" cy="287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Зарплата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403" name="Скругленный прямоугольник 142"/>
          <p:cNvSpPr/>
          <p:nvPr/>
        </p:nvSpPr>
        <p:spPr>
          <a:xfrm>
            <a:off x="6122988" y="5865813"/>
            <a:ext cx="1258887" cy="287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r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Консолидация отчетности </a:t>
            </a:r>
            <a:br>
              <a:rPr lang="en-US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по РСБУ и МСФО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404" name="Скругленный прямоугольник 149"/>
          <p:cNvSpPr/>
          <p:nvPr/>
        </p:nvSpPr>
        <p:spPr>
          <a:xfrm>
            <a:off x="2708275" y="5859463"/>
            <a:ext cx="900113" cy="2873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r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Диспетчирование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405" name="Скругленный прямоугольник 158"/>
          <p:cNvSpPr/>
          <p:nvPr/>
        </p:nvSpPr>
        <p:spPr>
          <a:xfrm>
            <a:off x="3841750" y="5857875"/>
            <a:ext cx="1008063" cy="2873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0" r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" b="1" dirty="0">
                <a:solidFill>
                  <a:srgbClr val="3E5057"/>
                </a:solidFill>
                <a:cs typeface="Arial" panose="020B0604020202020204" pitchFamily="34" charset="0"/>
              </a:rPr>
              <a:t>Контроль качества производства</a:t>
            </a:r>
            <a:endParaRPr lang="ru-RU" altLang="ru-RU" sz="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406" name="AutoShape 102"/>
          <p:cNvSpPr/>
          <p:nvPr/>
        </p:nvSpPr>
        <p:spPr>
          <a:xfrm>
            <a:off x="6778625" y="6399213"/>
            <a:ext cx="719138" cy="287337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ИС ДЗО 2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407" name="AutoShape 103"/>
          <p:cNvSpPr/>
          <p:nvPr/>
        </p:nvSpPr>
        <p:spPr>
          <a:xfrm>
            <a:off x="6003925" y="6396038"/>
            <a:ext cx="719138" cy="287337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ИС ДЗО 1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7408" name="Line 104"/>
          <p:cNvSpPr/>
          <p:nvPr/>
        </p:nvSpPr>
        <p:spPr>
          <a:xfrm flipV="1">
            <a:off x="7112000" y="6199188"/>
            <a:ext cx="0" cy="19685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med" len="med"/>
            <a:tailEnd type="triangle" w="lg" len="med"/>
          </a:ln>
        </p:spPr>
      </p:sp>
      <p:sp>
        <p:nvSpPr>
          <p:cNvPr id="57409" name="Line 105"/>
          <p:cNvSpPr/>
          <p:nvPr/>
        </p:nvSpPr>
        <p:spPr>
          <a:xfrm flipV="1">
            <a:off x="6346825" y="6199188"/>
            <a:ext cx="0" cy="19685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med" len="med"/>
            <a:tailEnd type="triangle" w="lg" len="med"/>
          </a:ln>
        </p:spPr>
      </p:sp>
      <p:sp>
        <p:nvSpPr>
          <p:cNvPr id="57410" name="Line 106"/>
          <p:cNvSpPr/>
          <p:nvPr/>
        </p:nvSpPr>
        <p:spPr>
          <a:xfrm>
            <a:off x="6778625" y="5202238"/>
            <a:ext cx="0" cy="280987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med" len="med"/>
            <a:tailEnd type="triangle" w="lg" len="med"/>
          </a:ln>
        </p:spPr>
      </p:sp>
      <p:sp>
        <p:nvSpPr>
          <p:cNvPr id="57411" name="Line 107"/>
          <p:cNvSpPr/>
          <p:nvPr/>
        </p:nvSpPr>
        <p:spPr>
          <a:xfrm>
            <a:off x="5354638" y="5208588"/>
            <a:ext cx="0" cy="280987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med" len="med"/>
            <a:tailEnd type="triangle" w="lg" len="med"/>
          </a:ln>
        </p:spPr>
      </p:sp>
      <p:sp>
        <p:nvSpPr>
          <p:cNvPr id="57412" name="Line 108"/>
          <p:cNvSpPr/>
          <p:nvPr/>
        </p:nvSpPr>
        <p:spPr>
          <a:xfrm flipV="1">
            <a:off x="5603875" y="5202238"/>
            <a:ext cx="0" cy="287337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med" len="med"/>
            <a:tailEnd type="triangle" w="lg" len="med"/>
          </a:ln>
        </p:spPr>
      </p:sp>
      <p:grpSp>
        <p:nvGrpSpPr>
          <p:cNvPr id="57413" name="Group 124"/>
          <p:cNvGrpSpPr/>
          <p:nvPr/>
        </p:nvGrpSpPr>
        <p:grpSpPr>
          <a:xfrm>
            <a:off x="4227513" y="5189538"/>
            <a:ext cx="249237" cy="287337"/>
            <a:chOff x="2663" y="3269"/>
            <a:chExt cx="157" cy="181"/>
          </a:xfrm>
        </p:grpSpPr>
        <p:sp>
          <p:nvSpPr>
            <p:cNvPr id="57431" name="Line 109"/>
            <p:cNvSpPr/>
            <p:nvPr/>
          </p:nvSpPr>
          <p:spPr>
            <a:xfrm>
              <a:off x="2663" y="3273"/>
              <a:ext cx="0" cy="177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med" len="med"/>
              <a:tailEnd type="triangle" w="lg" len="med"/>
            </a:ln>
          </p:spPr>
        </p:sp>
        <p:sp>
          <p:nvSpPr>
            <p:cNvPr id="57432" name="Line 110"/>
            <p:cNvSpPr/>
            <p:nvPr/>
          </p:nvSpPr>
          <p:spPr>
            <a:xfrm flipV="1">
              <a:off x="2820" y="3269"/>
              <a:ext cx="0" cy="181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med" len="med"/>
              <a:tailEnd type="triangle" w="lg" len="med"/>
            </a:ln>
          </p:spPr>
        </p:sp>
      </p:grpSp>
      <p:sp>
        <p:nvSpPr>
          <p:cNvPr id="57414" name="Line 112"/>
          <p:cNvSpPr/>
          <p:nvPr/>
        </p:nvSpPr>
        <p:spPr>
          <a:xfrm>
            <a:off x="1336675" y="5018088"/>
            <a:ext cx="18097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med" len="med"/>
            <a:tailEnd type="triangle" w="lg" len="med"/>
          </a:ln>
        </p:spPr>
      </p:sp>
      <p:sp>
        <p:nvSpPr>
          <p:cNvPr id="57415" name="Line 113"/>
          <p:cNvSpPr/>
          <p:nvPr/>
        </p:nvSpPr>
        <p:spPr>
          <a:xfrm flipH="1">
            <a:off x="1336675" y="4795838"/>
            <a:ext cx="18097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med" len="med"/>
            <a:tailEnd type="triangle" w="lg" len="med"/>
          </a:ln>
        </p:spPr>
      </p:sp>
      <p:sp>
        <p:nvSpPr>
          <p:cNvPr id="57416" name="Line 114"/>
          <p:cNvSpPr/>
          <p:nvPr/>
        </p:nvSpPr>
        <p:spPr>
          <a:xfrm>
            <a:off x="1336675" y="3195638"/>
            <a:ext cx="18097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med" len="med"/>
            <a:tailEnd type="triangle" w="lg" len="med"/>
          </a:ln>
        </p:spPr>
      </p:sp>
      <p:grpSp>
        <p:nvGrpSpPr>
          <p:cNvPr id="57417" name="Group 117"/>
          <p:cNvGrpSpPr/>
          <p:nvPr/>
        </p:nvGrpSpPr>
        <p:grpSpPr>
          <a:xfrm flipV="1">
            <a:off x="7516813" y="4606925"/>
            <a:ext cx="180975" cy="322263"/>
            <a:chOff x="978" y="3209"/>
            <a:chExt cx="114" cy="140"/>
          </a:xfrm>
        </p:grpSpPr>
        <p:sp>
          <p:nvSpPr>
            <p:cNvPr id="57429" name="Line 115"/>
            <p:cNvSpPr/>
            <p:nvPr/>
          </p:nvSpPr>
          <p:spPr>
            <a:xfrm>
              <a:off x="978" y="3349"/>
              <a:ext cx="114" cy="0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med" len="med"/>
              <a:tailEnd type="triangle" w="lg" len="med"/>
            </a:ln>
          </p:spPr>
        </p:sp>
        <p:sp>
          <p:nvSpPr>
            <p:cNvPr id="57430" name="Line 116"/>
            <p:cNvSpPr/>
            <p:nvPr/>
          </p:nvSpPr>
          <p:spPr>
            <a:xfrm flipH="1">
              <a:off x="978" y="3209"/>
              <a:ext cx="114" cy="0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med" len="med"/>
              <a:tailEnd type="triangle" w="lg" len="med"/>
            </a:ln>
          </p:spPr>
        </p:sp>
      </p:grpSp>
      <p:grpSp>
        <p:nvGrpSpPr>
          <p:cNvPr id="57418" name="Group 118"/>
          <p:cNvGrpSpPr/>
          <p:nvPr/>
        </p:nvGrpSpPr>
        <p:grpSpPr>
          <a:xfrm flipV="1">
            <a:off x="7516813" y="3543300"/>
            <a:ext cx="180975" cy="322263"/>
            <a:chOff x="978" y="3209"/>
            <a:chExt cx="114" cy="140"/>
          </a:xfrm>
        </p:grpSpPr>
        <p:sp>
          <p:nvSpPr>
            <p:cNvPr id="57427" name="Line 119"/>
            <p:cNvSpPr/>
            <p:nvPr/>
          </p:nvSpPr>
          <p:spPr>
            <a:xfrm>
              <a:off x="978" y="3349"/>
              <a:ext cx="114" cy="0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med" len="med"/>
              <a:tailEnd type="triangle" w="lg" len="med"/>
            </a:ln>
          </p:spPr>
        </p:sp>
        <p:sp>
          <p:nvSpPr>
            <p:cNvPr id="57428" name="Line 120"/>
            <p:cNvSpPr/>
            <p:nvPr/>
          </p:nvSpPr>
          <p:spPr>
            <a:xfrm flipH="1">
              <a:off x="978" y="3209"/>
              <a:ext cx="114" cy="0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med" len="med"/>
              <a:tailEnd type="triangle" w="lg" len="med"/>
            </a:ln>
          </p:spPr>
        </p:sp>
      </p:grpSp>
      <p:sp>
        <p:nvSpPr>
          <p:cNvPr id="57419" name="Line 122"/>
          <p:cNvSpPr/>
          <p:nvPr/>
        </p:nvSpPr>
        <p:spPr>
          <a:xfrm flipV="1">
            <a:off x="7510463" y="2813050"/>
            <a:ext cx="18097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med" len="med"/>
            <a:tailEnd type="triangle" w="lg" len="med"/>
          </a:ln>
        </p:spPr>
      </p:sp>
      <p:sp>
        <p:nvSpPr>
          <p:cNvPr id="57420" name="Line 123"/>
          <p:cNvSpPr/>
          <p:nvPr/>
        </p:nvSpPr>
        <p:spPr>
          <a:xfrm flipH="1" flipV="1">
            <a:off x="7504113" y="2963863"/>
            <a:ext cx="18097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med" len="med"/>
            <a:tailEnd type="triangle" w="lg" len="med"/>
          </a:ln>
        </p:spPr>
      </p:sp>
      <p:grpSp>
        <p:nvGrpSpPr>
          <p:cNvPr id="57421" name="Group 125"/>
          <p:cNvGrpSpPr/>
          <p:nvPr/>
        </p:nvGrpSpPr>
        <p:grpSpPr>
          <a:xfrm>
            <a:off x="3025775" y="5197475"/>
            <a:ext cx="249238" cy="287338"/>
            <a:chOff x="2663" y="3269"/>
            <a:chExt cx="157" cy="181"/>
          </a:xfrm>
        </p:grpSpPr>
        <p:sp>
          <p:nvSpPr>
            <p:cNvPr id="57425" name="Line 126"/>
            <p:cNvSpPr/>
            <p:nvPr/>
          </p:nvSpPr>
          <p:spPr>
            <a:xfrm>
              <a:off x="2663" y="3273"/>
              <a:ext cx="0" cy="177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med" len="med"/>
              <a:tailEnd type="triangle" w="lg" len="med"/>
            </a:ln>
          </p:spPr>
        </p:sp>
        <p:sp>
          <p:nvSpPr>
            <p:cNvPr id="57426" name="Line 127"/>
            <p:cNvSpPr/>
            <p:nvPr/>
          </p:nvSpPr>
          <p:spPr>
            <a:xfrm flipV="1">
              <a:off x="2820" y="3269"/>
              <a:ext cx="0" cy="181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med" len="med"/>
              <a:tailEnd type="triangle" w="lg" len="med"/>
            </a:ln>
          </p:spPr>
        </p:sp>
      </p:grpSp>
      <p:grpSp>
        <p:nvGrpSpPr>
          <p:cNvPr id="57422" name="Group 128"/>
          <p:cNvGrpSpPr/>
          <p:nvPr/>
        </p:nvGrpSpPr>
        <p:grpSpPr>
          <a:xfrm>
            <a:off x="1928813" y="5195888"/>
            <a:ext cx="249237" cy="287337"/>
            <a:chOff x="2663" y="3269"/>
            <a:chExt cx="157" cy="181"/>
          </a:xfrm>
        </p:grpSpPr>
        <p:sp>
          <p:nvSpPr>
            <p:cNvPr id="57423" name="Line 129"/>
            <p:cNvSpPr/>
            <p:nvPr/>
          </p:nvSpPr>
          <p:spPr>
            <a:xfrm>
              <a:off x="2663" y="3273"/>
              <a:ext cx="0" cy="177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med" len="med"/>
              <a:tailEnd type="triangle" w="lg" len="med"/>
            </a:ln>
          </p:spPr>
        </p:sp>
        <p:sp>
          <p:nvSpPr>
            <p:cNvPr id="57424" name="Line 130"/>
            <p:cNvSpPr/>
            <p:nvPr/>
          </p:nvSpPr>
          <p:spPr>
            <a:xfrm flipV="1">
              <a:off x="2820" y="3269"/>
              <a:ext cx="0" cy="181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med" len="med"/>
              <a:tailEnd type="triangle" w="lg" len="med"/>
            </a:ln>
          </p:spPr>
        </p:sp>
      </p:grp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Прямоугольник 1"/>
          <p:cNvSpPr/>
          <p:nvPr/>
        </p:nvSpPr>
        <p:spPr>
          <a:xfrm>
            <a:off x="7993063" y="6003925"/>
            <a:ext cx="287337" cy="180975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dirty="0">
              <a:solidFill>
                <a:srgbClr val="008000"/>
              </a:solidFill>
              <a:ea typeface="Arial" panose="020B0604020202020204" pitchFamily="34" charset="0"/>
            </a:endParaRPr>
          </a:p>
        </p:txBody>
      </p:sp>
      <p:pic>
        <p:nvPicPr>
          <p:cNvPr id="58371" name="Picture 7" descr="конаков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0" y="358775"/>
            <a:ext cx="1357313" cy="1357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2" name="Заголовок 1"/>
          <p:cNvSpPr/>
          <p:nvPr/>
        </p:nvSpPr>
        <p:spPr>
          <a:xfrm>
            <a:off x="1504950" y="1555750"/>
            <a:ext cx="5784850" cy="276225"/>
          </a:xfrm>
          <a:prstGeom prst="rect">
            <a:avLst/>
          </a:prstGeom>
          <a:noFill/>
          <a:ln w="9525">
            <a:noFill/>
          </a:ln>
        </p:spPr>
        <p:txBody>
          <a:bodyPr lIns="14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Целевая архитектура КИСУП согласно техническому заданию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58373" name="Picture 10" descr="UTair_airl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" y="1471613"/>
            <a:ext cx="1216025" cy="322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4" name="5. Source"/>
          <p:cNvSpPr/>
          <p:nvPr/>
        </p:nvSpPr>
        <p:spPr>
          <a:xfrm>
            <a:off x="4057650" y="6473825"/>
            <a:ext cx="4816475" cy="1397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609600" lvl="0" indent="-609600" defTabSz="89535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2775" algn="l"/>
              </a:tabLst>
            </a:pPr>
            <a:r>
              <a:rPr lang="ru-RU" altLang="ru-RU" sz="900" dirty="0">
                <a:solidFill>
                  <a:srgbClr val="080808"/>
                </a:solidFill>
                <a:cs typeface="Arial" panose="020B0604020202020204" pitchFamily="34" charset="0"/>
              </a:rPr>
              <a:t>ИСТОЧНИК: общее техническое задание (ОТЗ) на внедрение КИСУП (от ноября 2014 г.)</a:t>
            </a:r>
            <a:endParaRPr lang="ru-RU" altLang="ru-RU" sz="9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54000" y="6076950"/>
            <a:ext cx="179388" cy="179388"/>
          </a:xfrm>
          <a:prstGeom prst="rect">
            <a:avLst/>
          </a:prstGeom>
          <a:solidFill>
            <a:srgbClr val="9BC6DD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defRPr/>
            </a:pPr>
            <a:endParaRPr kumimoji="0" lang="ru-RU" sz="7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376" name="TextBox 19"/>
          <p:cNvSpPr txBox="1"/>
          <p:nvPr/>
        </p:nvSpPr>
        <p:spPr>
          <a:xfrm>
            <a:off x="4835525" y="6115050"/>
            <a:ext cx="1087438" cy="1238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defTabSz="895350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dirty="0">
                <a:solidFill>
                  <a:srgbClr val="3E5057"/>
                </a:solidFill>
                <a:cs typeface="Arial" panose="020B0604020202020204" pitchFamily="34" charset="0"/>
              </a:rPr>
              <a:t>Внешние системы</a:t>
            </a:r>
            <a:endParaRPr lang="ru-RU" altLang="ru-RU" sz="8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377" name="TextBox 46"/>
          <p:cNvSpPr txBox="1"/>
          <p:nvPr/>
        </p:nvSpPr>
        <p:spPr>
          <a:xfrm>
            <a:off x="2466975" y="6108700"/>
            <a:ext cx="1855788" cy="1238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defTabSz="895350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dirty="0">
                <a:solidFill>
                  <a:srgbClr val="3E5057"/>
                </a:solidFill>
                <a:cs typeface="Arial" panose="020B0604020202020204" pitchFamily="34" charset="0"/>
              </a:rPr>
              <a:t>Мобильные приложения (</a:t>
            </a:r>
            <a:r>
              <a:rPr lang="en-GB" altLang="ru-RU" sz="800" dirty="0">
                <a:solidFill>
                  <a:srgbClr val="3E5057"/>
                </a:solidFill>
                <a:cs typeface="Arial" panose="020B0604020202020204" pitchFamily="34" charset="0"/>
              </a:rPr>
              <a:t>Android, iOS)</a:t>
            </a:r>
            <a:endParaRPr lang="ru-RU" altLang="ru-RU" sz="8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378" name="TextBox 58"/>
          <p:cNvSpPr txBox="1"/>
          <p:nvPr/>
        </p:nvSpPr>
        <p:spPr>
          <a:xfrm>
            <a:off x="482600" y="6108700"/>
            <a:ext cx="1876425" cy="1238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defTabSz="895350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dirty="0">
                <a:solidFill>
                  <a:srgbClr val="3E5057"/>
                </a:solidFill>
                <a:cs typeface="Arial" panose="020B0604020202020204" pitchFamily="34" charset="0"/>
              </a:rPr>
              <a:t>Подсистемы КИСУП ГК ЮТэйр</a:t>
            </a:r>
            <a:endParaRPr lang="ru-RU" altLang="ru-RU" sz="8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379" name="Elbow Connector 82"/>
          <p:cNvCxnSpPr/>
          <p:nvPr/>
        </p:nvCxnSpPr>
        <p:spPr>
          <a:xfrm rot="5400000">
            <a:off x="3781425" y="3808413"/>
            <a:ext cx="258763" cy="2159000"/>
          </a:xfrm>
          <a:prstGeom prst="bentConnector2">
            <a:avLst/>
          </a:prstGeom>
          <a:ln w="19050" cap="flat" cmpd="sng">
            <a:solidFill>
              <a:srgbClr val="3E5057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04" name="Rectangle 103"/>
          <p:cNvSpPr/>
          <p:nvPr/>
        </p:nvSpPr>
        <p:spPr>
          <a:xfrm>
            <a:off x="10893425" y="5091113"/>
            <a:ext cx="55563" cy="6667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381" name="Arc 109"/>
          <p:cNvSpPr/>
          <p:nvPr>
            <p:custDataLst>
              <p:tags r:id="rId3"/>
            </p:custDataLst>
          </p:nvPr>
        </p:nvSpPr>
        <p:spPr>
          <a:xfrm rot="-5400000">
            <a:off x="4938713" y="4730750"/>
            <a:ext cx="111125" cy="93663"/>
          </a:xfrm>
          <a:custGeom>
            <a:avLst/>
            <a:gdLst>
              <a:gd name="txL" fmla="*/ 61707 w 123413"/>
              <a:gd name="txT" fmla="*/ 0 h 111774"/>
              <a:gd name="txR" fmla="*/ 123413 w 123413"/>
              <a:gd name="txB" fmla="*/ 111774 h 111774"/>
            </a:gdLst>
            <a:ahLst/>
            <a:cxnLst>
              <a:cxn ang="11796480">
                <a:pos x="1147" y="0"/>
              </a:cxn>
              <a:cxn ang="11796480">
                <a:pos x="1147" y="67"/>
              </a:cxn>
              <a:cxn ang="11796480">
                <a:pos x="1147" y="136"/>
              </a:cxn>
            </a:cxnLst>
            <a:rect l="txL" t="txT" r="txR" b="txB"/>
            <a:pathLst>
              <a:path w="123413" h="111774" stroke="0">
                <a:moveTo>
                  <a:pt x="61707" y="0"/>
                </a:moveTo>
                <a:lnTo>
                  <a:pt x="61706" y="0"/>
                </a:lnTo>
                <a:cubicBezTo>
                  <a:pt x="95786" y="0"/>
                  <a:pt x="123414" y="25021"/>
                  <a:pt x="123414" y="55887"/>
                </a:cubicBezTo>
                <a:cubicBezTo>
                  <a:pt x="123414" y="86752"/>
                  <a:pt x="95786" y="111773"/>
                  <a:pt x="61707" y="111774"/>
                </a:cubicBezTo>
                <a:lnTo>
                  <a:pt x="61707" y="55887"/>
                </a:lnTo>
                <a:lnTo>
                  <a:pt x="61707" y="0"/>
                </a:lnTo>
                <a:close/>
              </a:path>
              <a:path w="123413" h="111774" fill="none">
                <a:moveTo>
                  <a:pt x="61707" y="0"/>
                </a:moveTo>
                <a:lnTo>
                  <a:pt x="61706" y="0"/>
                </a:lnTo>
                <a:cubicBezTo>
                  <a:pt x="95786" y="0"/>
                  <a:pt x="123414" y="25021"/>
                  <a:pt x="123414" y="55887"/>
                </a:cubicBezTo>
                <a:cubicBezTo>
                  <a:pt x="123414" y="86752"/>
                  <a:pt x="95786" y="111773"/>
                  <a:pt x="61707" y="111774"/>
                </a:cubicBezTo>
              </a:path>
            </a:pathLst>
          </a:custGeom>
          <a:noFill/>
          <a:ln w="19050" cap="flat" cmpd="sng">
            <a:solidFill>
              <a:srgbClr val="3E505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2" name="Rectangle 5"/>
          <p:cNvSpPr/>
          <p:nvPr/>
        </p:nvSpPr>
        <p:spPr bwMode="auto">
          <a:xfrm>
            <a:off x="2233613" y="6080125"/>
            <a:ext cx="179388" cy="179388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3E5057"/>
            </a:solidFill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defRPr/>
            </a:pPr>
            <a:endParaRPr kumimoji="0" lang="ru-RU" sz="7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5"/>
          <p:cNvSpPr/>
          <p:nvPr/>
        </p:nvSpPr>
        <p:spPr bwMode="auto">
          <a:xfrm>
            <a:off x="4608513" y="6081713"/>
            <a:ext cx="179388" cy="179388"/>
          </a:xfrm>
          <a:prstGeom prst="rect">
            <a:avLst/>
          </a:prstGeom>
          <a:solidFill>
            <a:srgbClr val="C7B299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defRPr/>
            </a:pPr>
            <a:endParaRPr kumimoji="0" lang="ru-RU" sz="7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384" name="AutoShape 210"/>
          <p:cNvSpPr/>
          <p:nvPr/>
        </p:nvSpPr>
        <p:spPr>
          <a:xfrm>
            <a:off x="5746750" y="5670550"/>
            <a:ext cx="3013075" cy="252413"/>
          </a:xfrm>
          <a:prstGeom prst="roundRect">
            <a:avLst>
              <a:gd name="adj" fmla="val 19495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Согласования/почта/документы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385" name="AutoShape 211"/>
          <p:cNvSpPr/>
          <p:nvPr/>
        </p:nvSpPr>
        <p:spPr>
          <a:xfrm>
            <a:off x="238125" y="2022475"/>
            <a:ext cx="8636000" cy="3971925"/>
          </a:xfrm>
          <a:prstGeom prst="roundRect">
            <a:avLst>
              <a:gd name="adj" fmla="val 1449"/>
            </a:avLst>
          </a:prstGeom>
          <a:noFill/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386" name="AutoShape 212"/>
          <p:cNvSpPr/>
          <p:nvPr/>
        </p:nvSpPr>
        <p:spPr>
          <a:xfrm>
            <a:off x="2087563" y="5670550"/>
            <a:ext cx="1520825" cy="252413"/>
          </a:xfrm>
          <a:prstGeom prst="roundRect">
            <a:avLst>
              <a:gd name="adj" fmla="val 8394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12 МП документооборот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387" name="Straight Connector 75"/>
          <p:cNvCxnSpPr/>
          <p:nvPr/>
        </p:nvCxnSpPr>
        <p:spPr>
          <a:xfrm>
            <a:off x="2833688" y="5480050"/>
            <a:ext cx="0" cy="19050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8388" name="Straight Connector 75"/>
          <p:cNvCxnSpPr/>
          <p:nvPr/>
        </p:nvCxnSpPr>
        <p:spPr>
          <a:xfrm>
            <a:off x="7286625" y="4916488"/>
            <a:ext cx="3175" cy="754062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389" name="AutoShape 227"/>
          <p:cNvSpPr/>
          <p:nvPr/>
        </p:nvSpPr>
        <p:spPr>
          <a:xfrm>
            <a:off x="1428750" y="5100638"/>
            <a:ext cx="3013075" cy="360362"/>
          </a:xfrm>
          <a:prstGeom prst="roundRect">
            <a:avLst>
              <a:gd name="adj" fmla="val 8394"/>
            </a:avLst>
          </a:prstGeom>
          <a:solidFill>
            <a:srgbClr val="F1EC12"/>
          </a:solidFill>
          <a:ln w="12700">
            <a:noFill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1С: Документооборот КОРП</a:t>
            </a:r>
            <a:endParaRPr lang="ru-RU" altLang="ru-RU" sz="8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dirty="0">
                <a:solidFill>
                  <a:srgbClr val="3E5057"/>
                </a:solidFill>
                <a:cs typeface="Arial" panose="020B0604020202020204" pitchFamily="34" charset="0"/>
              </a:rPr>
              <a:t>06 АПУД, Согласования, Поручения, Мероприятия</a:t>
            </a:r>
            <a:endParaRPr lang="ru-RU" altLang="ru-RU" sz="8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390" name="Straight Connector 75"/>
          <p:cNvCxnSpPr/>
          <p:nvPr/>
        </p:nvCxnSpPr>
        <p:spPr>
          <a:xfrm>
            <a:off x="2833688" y="5583238"/>
            <a:ext cx="4456112" cy="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391" name="AutoShape 229"/>
          <p:cNvSpPr/>
          <p:nvPr/>
        </p:nvSpPr>
        <p:spPr>
          <a:xfrm>
            <a:off x="1428750" y="3175000"/>
            <a:ext cx="3013075" cy="1744663"/>
          </a:xfrm>
          <a:prstGeom prst="roundRect">
            <a:avLst>
              <a:gd name="adj" fmla="val 1727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392" name="AutoShape 230"/>
          <p:cNvSpPr/>
          <p:nvPr/>
        </p:nvSpPr>
        <p:spPr>
          <a:xfrm>
            <a:off x="1533525" y="3243263"/>
            <a:ext cx="2838450" cy="252412"/>
          </a:xfrm>
          <a:prstGeom prst="roundRect">
            <a:avLst>
              <a:gd name="adj" fmla="val 22014"/>
            </a:avLst>
          </a:prstGeom>
          <a:solidFill>
            <a:srgbClr val="F1EC12"/>
          </a:solidFill>
          <a:ln w="9525">
            <a:noFill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1C:ERP 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предприятием 2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393" name="AutoShape 231"/>
          <p:cNvSpPr/>
          <p:nvPr/>
        </p:nvSpPr>
        <p:spPr>
          <a:xfrm>
            <a:off x="1535113" y="3551238"/>
            <a:ext cx="1866900" cy="360362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14 Управление полетными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заданиями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394" name="AutoShape 233"/>
          <p:cNvSpPr/>
          <p:nvPr/>
        </p:nvSpPr>
        <p:spPr>
          <a:xfrm>
            <a:off x="1531938" y="4373563"/>
            <a:ext cx="900112" cy="466725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01б Склады </a:t>
            </a:r>
            <a:endParaRPr lang="ru-RU" altLang="ru-RU" sz="8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и логистика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395" name="AutoShape 235"/>
          <p:cNvSpPr/>
          <p:nvPr/>
        </p:nvSpPr>
        <p:spPr>
          <a:xfrm>
            <a:off x="2501900" y="4381500"/>
            <a:ext cx="900113" cy="452438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13 </a:t>
            </a:r>
            <a: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CRM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396" name="AutoShape 236"/>
          <p:cNvSpPr/>
          <p:nvPr/>
        </p:nvSpPr>
        <p:spPr>
          <a:xfrm>
            <a:off x="3473450" y="3551238"/>
            <a:ext cx="900113" cy="1282700"/>
          </a:xfrm>
          <a:prstGeom prst="roundRect">
            <a:avLst>
              <a:gd name="adj" fmla="val 476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01а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закупками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(планирование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потребностей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кроме АТИ)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397" name="Straight Connector 75"/>
          <p:cNvCxnSpPr/>
          <p:nvPr/>
        </p:nvCxnSpPr>
        <p:spPr>
          <a:xfrm>
            <a:off x="2832100" y="4916488"/>
            <a:ext cx="0" cy="19050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398" name="AutoShape 239"/>
          <p:cNvSpPr/>
          <p:nvPr/>
        </p:nvSpPr>
        <p:spPr>
          <a:xfrm>
            <a:off x="5562600" y="3176588"/>
            <a:ext cx="3238500" cy="1751012"/>
          </a:xfrm>
          <a:prstGeom prst="roundRect">
            <a:avLst>
              <a:gd name="adj" fmla="val 1727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399" name="AutoShape 240"/>
          <p:cNvSpPr/>
          <p:nvPr/>
        </p:nvSpPr>
        <p:spPr>
          <a:xfrm>
            <a:off x="5640388" y="3251200"/>
            <a:ext cx="3049587" cy="252413"/>
          </a:xfrm>
          <a:prstGeom prst="roundRect">
            <a:avLst>
              <a:gd name="adj" fmla="val 22014"/>
            </a:avLst>
          </a:prstGeom>
          <a:solidFill>
            <a:srgbClr val="F1EC12"/>
          </a:solidFill>
          <a:ln w="9525">
            <a:noFill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холдингом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00" name="AutoShape 241"/>
          <p:cNvSpPr/>
          <p:nvPr/>
        </p:nvSpPr>
        <p:spPr>
          <a:xfrm>
            <a:off x="5641975" y="3589338"/>
            <a:ext cx="827088" cy="409575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01а 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закупками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01" name="AutoShape 242"/>
          <p:cNvSpPr/>
          <p:nvPr/>
        </p:nvSpPr>
        <p:spPr>
          <a:xfrm>
            <a:off x="5641975" y="4059238"/>
            <a:ext cx="827088" cy="431800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10 Бизнес-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анализ 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и прогнозы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02" name="AutoShape 243"/>
          <p:cNvSpPr/>
          <p:nvPr/>
        </p:nvSpPr>
        <p:spPr>
          <a:xfrm>
            <a:off x="5640388" y="4552950"/>
            <a:ext cx="827087" cy="287338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10 </a:t>
            </a:r>
            <a: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KPI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03" name="AutoShape 244"/>
          <p:cNvSpPr/>
          <p:nvPr/>
        </p:nvSpPr>
        <p:spPr>
          <a:xfrm>
            <a:off x="6535738" y="4067175"/>
            <a:ext cx="1187450" cy="431800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05 НСИ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04" name="AutoShape 245"/>
          <p:cNvSpPr/>
          <p:nvPr/>
        </p:nvSpPr>
        <p:spPr>
          <a:xfrm>
            <a:off x="6543675" y="4560888"/>
            <a:ext cx="1187450" cy="287337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07 Управление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договорами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05" name="AutoShape 246"/>
          <p:cNvSpPr/>
          <p:nvPr/>
        </p:nvSpPr>
        <p:spPr>
          <a:xfrm>
            <a:off x="7791450" y="4056063"/>
            <a:ext cx="900113" cy="431800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08 Налоговый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учет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06" name="AutoShape 247"/>
          <p:cNvSpPr/>
          <p:nvPr/>
        </p:nvSpPr>
        <p:spPr>
          <a:xfrm>
            <a:off x="7789863" y="4549775"/>
            <a:ext cx="900112" cy="287338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08 МСФО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07" name="AutoShape 248"/>
          <p:cNvSpPr/>
          <p:nvPr/>
        </p:nvSpPr>
        <p:spPr>
          <a:xfrm>
            <a:off x="7140575" y="2735263"/>
            <a:ext cx="1619250" cy="252412"/>
          </a:xfrm>
          <a:prstGeom prst="roundRect">
            <a:avLst>
              <a:gd name="adj" fmla="val 19495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Аналитические данные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408" name="Straight Connector 75"/>
          <p:cNvCxnSpPr/>
          <p:nvPr/>
        </p:nvCxnSpPr>
        <p:spPr>
          <a:xfrm>
            <a:off x="7993063" y="2984500"/>
            <a:ext cx="0" cy="19050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8409" name="Straight Connector 75"/>
          <p:cNvCxnSpPr/>
          <p:nvPr/>
        </p:nvCxnSpPr>
        <p:spPr>
          <a:xfrm>
            <a:off x="4994275" y="4535488"/>
            <a:ext cx="0" cy="19050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8410" name="Straight Connector 75"/>
          <p:cNvCxnSpPr/>
          <p:nvPr/>
        </p:nvCxnSpPr>
        <p:spPr>
          <a:xfrm>
            <a:off x="4443413" y="4160838"/>
            <a:ext cx="1119187" cy="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411" name="AutoShape 255"/>
          <p:cNvSpPr/>
          <p:nvPr/>
        </p:nvSpPr>
        <p:spPr>
          <a:xfrm>
            <a:off x="347663" y="4027488"/>
            <a:ext cx="900112" cy="900112"/>
          </a:xfrm>
          <a:prstGeom prst="roundRect">
            <a:avLst>
              <a:gd name="adj" fmla="val 6880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Трекинг-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сервисы</a:t>
            </a:r>
            <a:endParaRPr lang="en-US" altLang="ru-RU" sz="8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Провайдеров</a:t>
            </a:r>
            <a:endParaRPr lang="en-US" altLang="ru-RU" sz="8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доставки: 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Данные</a:t>
            </a:r>
            <a:endParaRPr lang="en-US" altLang="ru-RU" sz="8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движения ТМЦ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412" name="Straight Connector 75"/>
          <p:cNvCxnSpPr/>
          <p:nvPr/>
        </p:nvCxnSpPr>
        <p:spPr>
          <a:xfrm>
            <a:off x="1247775" y="4465638"/>
            <a:ext cx="180975" cy="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413" name="AutoShape 257"/>
          <p:cNvSpPr/>
          <p:nvPr/>
        </p:nvSpPr>
        <p:spPr>
          <a:xfrm>
            <a:off x="347663" y="3536950"/>
            <a:ext cx="900112" cy="360363"/>
          </a:xfrm>
          <a:prstGeom prst="roundRect">
            <a:avLst>
              <a:gd name="adj" fmla="val 8394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12 МП Логистика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(Водители)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14" name="AutoShape 258"/>
          <p:cNvSpPr/>
          <p:nvPr/>
        </p:nvSpPr>
        <p:spPr>
          <a:xfrm>
            <a:off x="347663" y="3086100"/>
            <a:ext cx="900112" cy="360363"/>
          </a:xfrm>
          <a:prstGeom prst="roundRect">
            <a:avLst>
              <a:gd name="adj" fmla="val 8394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12 МП Монитор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KPI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grpSp>
        <p:nvGrpSpPr>
          <p:cNvPr id="58415" name="Group 261"/>
          <p:cNvGrpSpPr/>
          <p:nvPr/>
        </p:nvGrpSpPr>
        <p:grpSpPr>
          <a:xfrm>
            <a:off x="1249363" y="3213100"/>
            <a:ext cx="179387" cy="534988"/>
            <a:chOff x="787" y="2136"/>
            <a:chExt cx="89" cy="399"/>
          </a:xfrm>
        </p:grpSpPr>
        <p:cxnSp>
          <p:nvCxnSpPr>
            <p:cNvPr id="58452" name="Elbow Connector 118"/>
            <p:cNvCxnSpPr/>
            <p:nvPr/>
          </p:nvCxnSpPr>
          <p:spPr>
            <a:xfrm flipV="1">
              <a:off x="787" y="2336"/>
              <a:ext cx="89" cy="199"/>
            </a:xfrm>
            <a:prstGeom prst="bentConnector3">
              <a:avLst>
                <a:gd name="adj1" fmla="val 50000"/>
              </a:avLst>
            </a:prstGeom>
            <a:ln w="1905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58453" name="Elbow Connector 119"/>
            <p:cNvCxnSpPr/>
            <p:nvPr/>
          </p:nvCxnSpPr>
          <p:spPr>
            <a:xfrm rot="10800000">
              <a:off x="787" y="2136"/>
              <a:ext cx="89" cy="200"/>
            </a:xfrm>
            <a:prstGeom prst="bentConnector3">
              <a:avLst>
                <a:gd name="adj1" fmla="val 50000"/>
              </a:avLst>
            </a:prstGeom>
            <a:ln w="1905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sp>
        <p:nvSpPr>
          <p:cNvPr id="58416" name="AutoShape 262"/>
          <p:cNvSpPr/>
          <p:nvPr/>
        </p:nvSpPr>
        <p:spPr>
          <a:xfrm>
            <a:off x="6532563" y="3819525"/>
            <a:ext cx="1187450" cy="179388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0</a:t>
            </a:r>
            <a: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2</a:t>
            </a: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 Казначейство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17" name="AutoShape 263"/>
          <p:cNvSpPr/>
          <p:nvPr/>
        </p:nvSpPr>
        <p:spPr>
          <a:xfrm>
            <a:off x="6532563" y="3586163"/>
            <a:ext cx="1187450" cy="179387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04б Бюджетирование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18" name="AutoShape 265"/>
          <p:cNvSpPr/>
          <p:nvPr/>
        </p:nvSpPr>
        <p:spPr>
          <a:xfrm>
            <a:off x="7791450" y="3575050"/>
            <a:ext cx="900113" cy="423863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08 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Бухгалтерский</a:t>
            </a:r>
            <a:b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учет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19" name="AutoShape 266"/>
          <p:cNvSpPr/>
          <p:nvPr/>
        </p:nvSpPr>
        <p:spPr>
          <a:xfrm>
            <a:off x="1531938" y="3959225"/>
            <a:ext cx="1866900" cy="360363"/>
          </a:xfrm>
          <a:prstGeom prst="roundRect">
            <a:avLst>
              <a:gd name="adj" fmla="val 794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04а Управленческий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и оперативный учет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420" name="Straight Connector 75"/>
          <p:cNvCxnSpPr/>
          <p:nvPr/>
        </p:nvCxnSpPr>
        <p:spPr>
          <a:xfrm>
            <a:off x="4992688" y="3433763"/>
            <a:ext cx="0" cy="328612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421" name="AutoShape 268"/>
          <p:cNvSpPr/>
          <p:nvPr/>
        </p:nvSpPr>
        <p:spPr>
          <a:xfrm>
            <a:off x="4576763" y="3181350"/>
            <a:ext cx="820737" cy="360363"/>
          </a:xfrm>
          <a:prstGeom prst="roundRect">
            <a:avLst>
              <a:gd name="adj" fmla="val 8394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12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МП Зарплата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сотрудника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422" name="Elbow Connector 130"/>
          <p:cNvCxnSpPr/>
          <p:nvPr/>
        </p:nvCxnSpPr>
        <p:spPr>
          <a:xfrm>
            <a:off x="4860925" y="2263775"/>
            <a:ext cx="411163" cy="1800225"/>
          </a:xfrm>
          <a:prstGeom prst="bentConnector3">
            <a:avLst>
              <a:gd name="adj1" fmla="val 155500"/>
            </a:avLst>
          </a:prstGeom>
          <a:ln w="19050" cap="flat" cmpd="sng">
            <a:solidFill>
              <a:srgbClr val="3E5057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58423" name="Arc 109"/>
          <p:cNvSpPr/>
          <p:nvPr>
            <p:custDataLst>
              <p:tags r:id="rId4"/>
            </p:custDataLst>
          </p:nvPr>
        </p:nvSpPr>
        <p:spPr>
          <a:xfrm rot="-5400000">
            <a:off x="5441950" y="2728913"/>
            <a:ext cx="111125" cy="93662"/>
          </a:xfrm>
          <a:custGeom>
            <a:avLst/>
            <a:gdLst>
              <a:gd name="txL" fmla="*/ 61707 w 123413"/>
              <a:gd name="txT" fmla="*/ 0 h 111774"/>
              <a:gd name="txR" fmla="*/ 123413 w 123413"/>
              <a:gd name="txB" fmla="*/ 111774 h 111774"/>
            </a:gdLst>
            <a:ahLst/>
            <a:cxnLst>
              <a:cxn ang="11796480">
                <a:pos x="1147" y="0"/>
              </a:cxn>
              <a:cxn ang="11796480">
                <a:pos x="1147" y="67"/>
              </a:cxn>
              <a:cxn ang="11796480">
                <a:pos x="1147" y="136"/>
              </a:cxn>
            </a:cxnLst>
            <a:rect l="txL" t="txT" r="txR" b="txB"/>
            <a:pathLst>
              <a:path w="123413" h="111774" stroke="0">
                <a:moveTo>
                  <a:pt x="61707" y="0"/>
                </a:moveTo>
                <a:lnTo>
                  <a:pt x="61706" y="0"/>
                </a:lnTo>
                <a:cubicBezTo>
                  <a:pt x="95786" y="0"/>
                  <a:pt x="123414" y="25021"/>
                  <a:pt x="123414" y="55887"/>
                </a:cubicBezTo>
                <a:cubicBezTo>
                  <a:pt x="123414" y="86752"/>
                  <a:pt x="95786" y="111773"/>
                  <a:pt x="61707" y="111774"/>
                </a:cubicBezTo>
                <a:lnTo>
                  <a:pt x="61707" y="55887"/>
                </a:lnTo>
                <a:lnTo>
                  <a:pt x="61707" y="0"/>
                </a:lnTo>
                <a:close/>
              </a:path>
              <a:path w="123413" h="111774" fill="none">
                <a:moveTo>
                  <a:pt x="61707" y="0"/>
                </a:moveTo>
                <a:lnTo>
                  <a:pt x="61706" y="0"/>
                </a:lnTo>
                <a:cubicBezTo>
                  <a:pt x="95786" y="0"/>
                  <a:pt x="123414" y="25021"/>
                  <a:pt x="123414" y="55887"/>
                </a:cubicBezTo>
                <a:cubicBezTo>
                  <a:pt x="123414" y="86752"/>
                  <a:pt x="95786" y="111773"/>
                  <a:pt x="61707" y="111774"/>
                </a:cubicBezTo>
              </a:path>
            </a:pathLst>
          </a:custGeom>
          <a:solidFill>
            <a:schemeClr val="bg1">
              <a:alpha val="100000"/>
            </a:schemeClr>
          </a:solidFill>
          <a:ln w="19050" cap="flat" cmpd="sng">
            <a:solidFill>
              <a:srgbClr val="3E505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58424" name="AutoShape 274"/>
          <p:cNvSpPr/>
          <p:nvPr/>
        </p:nvSpPr>
        <p:spPr>
          <a:xfrm>
            <a:off x="4598988" y="3703638"/>
            <a:ext cx="820737" cy="841375"/>
          </a:xfrm>
          <a:prstGeom prst="roundRect">
            <a:avLst>
              <a:gd name="adj" fmla="val 8394"/>
            </a:avLst>
          </a:prstGeom>
          <a:solidFill>
            <a:srgbClr val="F1EC12"/>
          </a:solidFill>
          <a:ln w="12700">
            <a:noFill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1С:ЗУП КОРП</a:t>
            </a:r>
            <a:r>
              <a:rPr lang="ru-RU" altLang="ru-RU" sz="800" dirty="0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br>
              <a:rPr lang="ru-RU" altLang="ru-RU" sz="800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dirty="0">
                <a:solidFill>
                  <a:srgbClr val="3E5057"/>
                </a:solidFill>
                <a:cs typeface="Arial" panose="020B0604020202020204" pitchFamily="34" charset="0"/>
              </a:rPr>
              <a:t>03. Зарплата</a:t>
            </a:r>
            <a:br>
              <a:rPr lang="en-US" altLang="ru-RU" sz="800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dirty="0">
                <a:solidFill>
                  <a:srgbClr val="3E5057"/>
                </a:solidFill>
                <a:cs typeface="Arial" panose="020B0604020202020204" pitchFamily="34" charset="0"/>
              </a:rPr>
              <a:t>и управление</a:t>
            </a:r>
            <a:br>
              <a:rPr lang="en-US" altLang="ru-RU" sz="800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dirty="0">
                <a:solidFill>
                  <a:srgbClr val="3E5057"/>
                </a:solidFill>
                <a:cs typeface="Arial" panose="020B0604020202020204" pitchFamily="34" charset="0"/>
              </a:rPr>
              <a:t>персоналом</a:t>
            </a:r>
            <a:endParaRPr lang="ru-RU" altLang="ru-RU" sz="8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425" name="Straight Connector 75"/>
          <p:cNvCxnSpPr/>
          <p:nvPr/>
        </p:nvCxnSpPr>
        <p:spPr>
          <a:xfrm>
            <a:off x="5497513" y="2641600"/>
            <a:ext cx="249237" cy="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426" name="AutoShape 278"/>
          <p:cNvSpPr/>
          <p:nvPr/>
        </p:nvSpPr>
        <p:spPr>
          <a:xfrm>
            <a:off x="5700713" y="2540000"/>
            <a:ext cx="1079500" cy="360363"/>
          </a:xfrm>
          <a:prstGeom prst="roundRect">
            <a:avLst>
              <a:gd name="adj" fmla="val 19495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Данные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по отработанному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времени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427" name="Straight Connector 75"/>
          <p:cNvCxnSpPr/>
          <p:nvPr/>
        </p:nvCxnSpPr>
        <p:spPr>
          <a:xfrm>
            <a:off x="2832100" y="2960688"/>
            <a:ext cx="1588" cy="20955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8428" name="Straight Connector 75"/>
          <p:cNvCxnSpPr/>
          <p:nvPr/>
        </p:nvCxnSpPr>
        <p:spPr>
          <a:xfrm>
            <a:off x="1535113" y="2779713"/>
            <a:ext cx="1938337" cy="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429" name="AutoShape 287"/>
          <p:cNvSpPr/>
          <p:nvPr/>
        </p:nvSpPr>
        <p:spPr>
          <a:xfrm>
            <a:off x="863600" y="2606675"/>
            <a:ext cx="900113" cy="360363"/>
          </a:xfrm>
          <a:prstGeom prst="roundRect">
            <a:avLst>
              <a:gd name="adj" fmla="val 19495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лояльностью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430" name="Straight Connector 75"/>
          <p:cNvCxnSpPr/>
          <p:nvPr/>
        </p:nvCxnSpPr>
        <p:spPr>
          <a:xfrm>
            <a:off x="1293813" y="2527300"/>
            <a:ext cx="3149600" cy="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8431" name="Straight Connector 75"/>
          <p:cNvCxnSpPr/>
          <p:nvPr/>
        </p:nvCxnSpPr>
        <p:spPr>
          <a:xfrm>
            <a:off x="1292225" y="2317750"/>
            <a:ext cx="1588" cy="20955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432" name="AutoShape 292"/>
          <p:cNvSpPr/>
          <p:nvPr/>
        </p:nvSpPr>
        <p:spPr>
          <a:xfrm>
            <a:off x="874713" y="2089150"/>
            <a:ext cx="900112" cy="360363"/>
          </a:xfrm>
          <a:prstGeom prst="roundRect">
            <a:avLst>
              <a:gd name="adj" fmla="val 19495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Регистрация</a:t>
            </a:r>
            <a:b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на рейсы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433" name="Straight Connector 75"/>
          <p:cNvCxnSpPr/>
          <p:nvPr/>
        </p:nvCxnSpPr>
        <p:spPr>
          <a:xfrm>
            <a:off x="2357438" y="2325688"/>
            <a:ext cx="1587" cy="20955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434" name="AutoShape 294"/>
          <p:cNvSpPr/>
          <p:nvPr/>
        </p:nvSpPr>
        <p:spPr>
          <a:xfrm>
            <a:off x="1908175" y="2090738"/>
            <a:ext cx="900113" cy="360362"/>
          </a:xfrm>
          <a:prstGeom prst="roundRect">
            <a:avLst>
              <a:gd name="adj" fmla="val 19495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Агенты,</a:t>
            </a:r>
            <a:b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Продажи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435" name="Straight Connector 75"/>
          <p:cNvCxnSpPr/>
          <p:nvPr/>
        </p:nvCxnSpPr>
        <p:spPr>
          <a:xfrm>
            <a:off x="3413125" y="2324100"/>
            <a:ext cx="1588" cy="20955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436" name="AutoShape 296"/>
          <p:cNvSpPr/>
          <p:nvPr/>
        </p:nvSpPr>
        <p:spPr>
          <a:xfrm>
            <a:off x="2938463" y="2090738"/>
            <a:ext cx="900112" cy="360362"/>
          </a:xfrm>
          <a:prstGeom prst="roundRect">
            <a:avLst>
              <a:gd name="adj" fmla="val 19495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Продажи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37" name="AutoShape 298"/>
          <p:cNvSpPr/>
          <p:nvPr/>
        </p:nvSpPr>
        <p:spPr>
          <a:xfrm>
            <a:off x="3962400" y="2089150"/>
            <a:ext cx="900113" cy="360363"/>
          </a:xfrm>
          <a:prstGeom prst="roundRect">
            <a:avLst>
              <a:gd name="adj" fmla="val 19495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Операционное</a:t>
            </a:r>
            <a:b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438" name="Straight Connector 75"/>
          <p:cNvCxnSpPr/>
          <p:nvPr/>
        </p:nvCxnSpPr>
        <p:spPr>
          <a:xfrm>
            <a:off x="4135438" y="2778125"/>
            <a:ext cx="298450" cy="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439" name="AutoShape 300"/>
          <p:cNvSpPr/>
          <p:nvPr/>
        </p:nvSpPr>
        <p:spPr>
          <a:xfrm>
            <a:off x="3398838" y="2587625"/>
            <a:ext cx="820737" cy="360363"/>
          </a:xfrm>
          <a:prstGeom prst="roundRect">
            <a:avLst>
              <a:gd name="adj" fmla="val 8394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12 МП 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Полетные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задания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440" name="Straight Connector 75"/>
          <p:cNvCxnSpPr/>
          <p:nvPr/>
        </p:nvCxnSpPr>
        <p:spPr>
          <a:xfrm>
            <a:off x="2849563" y="2522538"/>
            <a:ext cx="1587" cy="20955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441" name="AutoShape 302"/>
          <p:cNvSpPr/>
          <p:nvPr/>
        </p:nvSpPr>
        <p:spPr>
          <a:xfrm>
            <a:off x="2382838" y="2600325"/>
            <a:ext cx="900112" cy="360363"/>
          </a:xfrm>
          <a:prstGeom prst="roundRect">
            <a:avLst>
              <a:gd name="adj" fmla="val 19495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Учет доходов</a:t>
            </a:r>
            <a:b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и расходов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42" name="AutoShape 304"/>
          <p:cNvSpPr/>
          <p:nvPr/>
        </p:nvSpPr>
        <p:spPr>
          <a:xfrm>
            <a:off x="5700713" y="2092325"/>
            <a:ext cx="539750" cy="360363"/>
          </a:xfrm>
          <a:prstGeom prst="roundRect">
            <a:avLst>
              <a:gd name="adj" fmla="val 19495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ТОиР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443" name="Straight Connector 75"/>
          <p:cNvCxnSpPr/>
          <p:nvPr/>
        </p:nvCxnSpPr>
        <p:spPr>
          <a:xfrm>
            <a:off x="4860925" y="2173288"/>
            <a:ext cx="839788" cy="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444" name="AutoShape 306"/>
          <p:cNvSpPr/>
          <p:nvPr/>
        </p:nvSpPr>
        <p:spPr>
          <a:xfrm>
            <a:off x="6353175" y="2138363"/>
            <a:ext cx="1079500" cy="252412"/>
          </a:xfrm>
          <a:prstGeom prst="roundRect">
            <a:avLst>
              <a:gd name="adj" fmla="val 19495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Самолеты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45" name="AutoShape 307"/>
          <p:cNvSpPr/>
          <p:nvPr/>
        </p:nvSpPr>
        <p:spPr>
          <a:xfrm>
            <a:off x="7575550" y="2135188"/>
            <a:ext cx="1079500" cy="252412"/>
          </a:xfrm>
          <a:prstGeom prst="roundRect">
            <a:avLst>
              <a:gd name="adj" fmla="val 19495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Вертолеты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58446" name="AutoShape 308"/>
          <p:cNvSpPr/>
          <p:nvPr/>
        </p:nvSpPr>
        <p:spPr>
          <a:xfrm>
            <a:off x="5700713" y="2089150"/>
            <a:ext cx="3059112" cy="360363"/>
          </a:xfrm>
          <a:prstGeom prst="roundRect">
            <a:avLst>
              <a:gd name="adj" fmla="val 19495"/>
            </a:avLst>
          </a:prstGeom>
          <a:noFill/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</a:pP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58447" name="Straight Connector 75"/>
          <p:cNvCxnSpPr/>
          <p:nvPr/>
        </p:nvCxnSpPr>
        <p:spPr>
          <a:xfrm>
            <a:off x="2832100" y="3067050"/>
            <a:ext cx="2330450" cy="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8448" name="Straight Connector 75"/>
          <p:cNvCxnSpPr/>
          <p:nvPr/>
        </p:nvCxnSpPr>
        <p:spPr>
          <a:xfrm>
            <a:off x="5156200" y="2325688"/>
            <a:ext cx="544513" cy="0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8449" name="Straight Connector 75"/>
          <p:cNvCxnSpPr/>
          <p:nvPr/>
        </p:nvCxnSpPr>
        <p:spPr>
          <a:xfrm>
            <a:off x="5167313" y="2325688"/>
            <a:ext cx="0" cy="760412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58450" name="Straight Connector 75"/>
          <p:cNvCxnSpPr/>
          <p:nvPr/>
        </p:nvCxnSpPr>
        <p:spPr>
          <a:xfrm>
            <a:off x="4441825" y="2454275"/>
            <a:ext cx="0" cy="328613"/>
          </a:xfrm>
          <a:prstGeom prst="line">
            <a:avLst/>
          </a:prstGeom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58451" name="Заголовок 3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189788" cy="1081088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100000"/>
              </a:lnSpc>
            </a:pPr>
            <a:r>
              <a:rPr lang="en-US" altLang="ru-RU" dirty="0">
                <a:solidFill>
                  <a:srgbClr val="080808"/>
                </a:solidFill>
              </a:rPr>
              <a:t>C</a:t>
            </a:r>
            <a:r>
              <a:rPr lang="ru-RU" altLang="ru-RU" dirty="0">
                <a:solidFill>
                  <a:srgbClr val="080808"/>
                </a:solidFill>
              </a:rPr>
              <a:t>лайд из выступления </a:t>
            </a:r>
            <a:br>
              <a:rPr lang="en-US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на Бизнес-форуме 1С:ERP 2016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/>
              <a:t>Ирины Конаковой, ПАО «Ютэйр</a:t>
            </a:r>
            <a:r>
              <a:rPr lang="en-US" altLang="ru-RU" dirty="0"/>
              <a:t>»</a:t>
            </a:r>
            <a:endParaRPr lang="ru-RU" altLang="ru-RU" dirty="0"/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4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257925" cy="1081088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en-US" altLang="ru-RU" dirty="0">
                <a:solidFill>
                  <a:srgbClr val="080808"/>
                </a:solidFill>
              </a:rPr>
              <a:t>C</a:t>
            </a:r>
            <a:r>
              <a:rPr lang="ru-RU" altLang="ru-RU" dirty="0">
                <a:solidFill>
                  <a:srgbClr val="080808"/>
                </a:solidFill>
              </a:rPr>
              <a:t>лайд из выступления </a:t>
            </a:r>
            <a:br>
              <a:rPr lang="en-US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на Бизнес-форуме 1С:ERP 2017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br>
              <a:rPr lang="en-US" altLang="ru-RU" dirty="0">
                <a:solidFill>
                  <a:srgbClr val="000000"/>
                </a:solidFill>
              </a:rPr>
            </a:br>
            <a:r>
              <a:rPr lang="ru-RU" altLang="ru-RU" dirty="0"/>
              <a:t>Евгения Тюрина, АО ТД «Гулливер и Ко</a:t>
            </a:r>
            <a:r>
              <a:rPr lang="en-US" altLang="ru-RU" dirty="0"/>
              <a:t>»</a:t>
            </a:r>
            <a:endParaRPr lang="ru-RU" altLang="ru-RU" dirty="0"/>
          </a:p>
        </p:txBody>
      </p:sp>
      <p:sp>
        <p:nvSpPr>
          <p:cNvPr id="59395" name="Text Box 6"/>
          <p:cNvSpPr txBox="1"/>
          <p:nvPr/>
        </p:nvSpPr>
        <p:spPr>
          <a:xfrm>
            <a:off x="1654175" y="1404938"/>
            <a:ext cx="5830888" cy="5667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Новый ИТ</a:t>
            </a:r>
            <a:r>
              <a:rPr lang="en-US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-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ландшафт</a:t>
            </a:r>
            <a:b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Бэк, фронт, service desk, e-commerce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59396" name="Picture 7" descr="gulliver-лого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0" y="1514475"/>
            <a:ext cx="1285875" cy="450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397" name="Picture 8" descr="1С_Проект года_логотип_победителя_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363" y="1239838"/>
            <a:ext cx="774700" cy="769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8" name="AutoShape 95"/>
          <p:cNvSpPr/>
          <p:nvPr/>
        </p:nvSpPr>
        <p:spPr>
          <a:xfrm>
            <a:off x="241300" y="2489200"/>
            <a:ext cx="8637588" cy="719138"/>
          </a:xfrm>
          <a:prstGeom prst="roundRect">
            <a:avLst>
              <a:gd name="adj" fmla="val 8394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1С:ERP </a:t>
            </a:r>
            <a:r>
              <a:rPr lang="en-US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–</a:t>
            </a: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бэк-офис группы компаний. </a:t>
            </a:r>
            <a:endParaRPr lang="en-US" altLang="ru-RU" sz="1400" dirty="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Финансы, закупки, продажи «Игрушка», подсортировка магазинов «Одежда», </a:t>
            </a:r>
            <a:br>
              <a:rPr lang="en-US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транспортная логистика, склады филиалов, …</a:t>
            </a:r>
            <a:endParaRPr lang="ru-RU" altLang="ru-RU" sz="14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59399" name="AutoShape 98"/>
          <p:cNvSpPr/>
          <p:nvPr/>
        </p:nvSpPr>
        <p:spPr>
          <a:xfrm>
            <a:off x="241300" y="3429000"/>
            <a:ext cx="4138613" cy="719138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1С:Документооборот КОРП </a:t>
            </a:r>
            <a:r>
              <a:rPr lang="en-US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–</a:t>
            </a: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br>
              <a:rPr lang="en-US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вся группа компаний</a:t>
            </a:r>
            <a:endParaRPr lang="ru-RU" altLang="ru-RU" sz="14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59400" name="AutoShape 99"/>
          <p:cNvSpPr/>
          <p:nvPr/>
        </p:nvSpPr>
        <p:spPr>
          <a:xfrm>
            <a:off x="4745038" y="3429000"/>
            <a:ext cx="4138612" cy="719138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1С:ЗУП КОРП </a:t>
            </a:r>
            <a:r>
              <a:rPr lang="en-US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–</a:t>
            </a: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отдел кадров, </a:t>
            </a:r>
            <a:br>
              <a:rPr lang="en-US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отдел расчета ЗП</a:t>
            </a:r>
            <a:endParaRPr lang="ru-RU" altLang="ru-RU" sz="14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59401" name="AutoShape 98"/>
          <p:cNvSpPr/>
          <p:nvPr/>
        </p:nvSpPr>
        <p:spPr>
          <a:xfrm>
            <a:off x="239713" y="4508500"/>
            <a:ext cx="4138612" cy="719138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1С:Розница 8 (доработанная, РБД) </a:t>
            </a:r>
            <a:r>
              <a:rPr lang="en-US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–</a:t>
            </a:r>
            <a:br>
              <a:rPr lang="en-US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розничная сеть направления «Одежда"</a:t>
            </a:r>
            <a:endParaRPr lang="ru-RU" altLang="ru-RU" sz="14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59402" name="AutoShape 99"/>
          <p:cNvSpPr/>
          <p:nvPr/>
        </p:nvSpPr>
        <p:spPr>
          <a:xfrm>
            <a:off x="4743450" y="4508500"/>
            <a:ext cx="4138613" cy="719138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WMS</a:t>
            </a:r>
            <a:r>
              <a:rPr lang="en-US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система на 1С (доработанная)</a:t>
            </a:r>
            <a:r>
              <a:rPr lang="en-US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–</a:t>
            </a:r>
            <a:br>
              <a:rPr lang="en-US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центральный склад группы компаний</a:t>
            </a:r>
            <a:endParaRPr lang="ru-RU" altLang="ru-RU" sz="14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59403" name="AutoShape 98"/>
          <p:cNvSpPr/>
          <p:nvPr/>
        </p:nvSpPr>
        <p:spPr>
          <a:xfrm>
            <a:off x="247650" y="5588000"/>
            <a:ext cx="4138613" cy="719138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1С:ITIL КОРП </a:t>
            </a: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–</a:t>
            </a:r>
            <a:r>
              <a:rPr lang="en-US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ИТ, АХО, дизайнеры</a:t>
            </a:r>
            <a:endParaRPr lang="ru-RU" altLang="ru-RU" sz="14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59404" name="AutoShape 99"/>
          <p:cNvSpPr/>
          <p:nvPr/>
        </p:nvSpPr>
        <p:spPr>
          <a:xfrm>
            <a:off x="4751388" y="5588000"/>
            <a:ext cx="4138612" cy="719138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Сайты e-commerce на платформе</a:t>
            </a:r>
            <a:r>
              <a:rPr lang="en-US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br>
              <a:rPr lang="en-US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1С-Битрикс </a:t>
            </a:r>
            <a:r>
              <a:rPr lang="en-US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– </a:t>
            </a: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в рамках единого обмена </a:t>
            </a:r>
            <a:br>
              <a:rPr lang="en-US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 1С:ERP</a:t>
            </a:r>
            <a:endParaRPr lang="ru-RU" altLang="ru-RU" sz="14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59405" name="Picture 29" descr="Тюри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0" y="358775"/>
            <a:ext cx="1357313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8" name="Picture 22" descr="Cnews_Award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4925" y="1771650"/>
            <a:ext cx="693738" cy="806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19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134100" cy="1081088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en-US" altLang="ru-RU" dirty="0">
                <a:solidFill>
                  <a:srgbClr val="080808"/>
                </a:solidFill>
              </a:rPr>
              <a:t>C</a:t>
            </a:r>
            <a:r>
              <a:rPr lang="ru-RU" altLang="ru-RU" dirty="0">
                <a:solidFill>
                  <a:srgbClr val="080808"/>
                </a:solidFill>
              </a:rPr>
              <a:t>лайд из выступления </a:t>
            </a:r>
            <a:br>
              <a:rPr lang="en-US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на Бизнес-форуме 1С:ERP 2017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br>
              <a:rPr lang="en-US" altLang="ru-RU" dirty="0">
                <a:solidFill>
                  <a:srgbClr val="000000"/>
                </a:solidFill>
              </a:rPr>
            </a:br>
            <a:r>
              <a:rPr lang="ru-RU" altLang="ru-RU" dirty="0"/>
              <a:t>Екатерины Кокоревой, ФГУП «Почта России</a:t>
            </a:r>
            <a:r>
              <a:rPr lang="en-US" altLang="ru-RU" dirty="0"/>
              <a:t>»</a:t>
            </a:r>
            <a:endParaRPr lang="ru-RU" altLang="ru-RU" dirty="0"/>
          </a:p>
        </p:txBody>
      </p:sp>
      <p:pic>
        <p:nvPicPr>
          <p:cNvPr id="60420" name="Picture 20" descr="Почта России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1917700"/>
            <a:ext cx="1081088" cy="544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1" name="Text Box 6"/>
          <p:cNvSpPr txBox="1"/>
          <p:nvPr/>
        </p:nvSpPr>
        <p:spPr>
          <a:xfrm>
            <a:off x="4757738" y="1938338"/>
            <a:ext cx="2343150" cy="49530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 lIns="18000" rIns="18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Победитель в номинации «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Цифровая трансформация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»</a:t>
            </a:r>
            <a:endParaRPr lang="ru-RU" altLang="ru-RU" sz="1200" b="1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60422" name="Text Box 6"/>
          <p:cNvSpPr txBox="1"/>
          <p:nvPr/>
        </p:nvSpPr>
        <p:spPr>
          <a:xfrm>
            <a:off x="1654175" y="2024063"/>
            <a:ext cx="1781175" cy="3254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Архитектура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grpSp>
        <p:nvGrpSpPr>
          <p:cNvPr id="60423" name="Group 17"/>
          <p:cNvGrpSpPr/>
          <p:nvPr/>
        </p:nvGrpSpPr>
        <p:grpSpPr>
          <a:xfrm>
            <a:off x="260350" y="3425825"/>
            <a:ext cx="8623300" cy="2159000"/>
            <a:chOff x="164" y="1813"/>
            <a:chExt cx="5432" cy="1360"/>
          </a:xfrm>
        </p:grpSpPr>
        <p:sp>
          <p:nvSpPr>
            <p:cNvPr id="60425" name="Скругленный прямоугольник 89"/>
            <p:cNvSpPr/>
            <p:nvPr/>
          </p:nvSpPr>
          <p:spPr>
            <a:xfrm>
              <a:off x="2062" y="1813"/>
              <a:ext cx="1587" cy="453"/>
            </a:xfrm>
            <a:prstGeom prst="roundRect">
              <a:avLst>
                <a:gd name="adj" fmla="val 10625"/>
              </a:avLst>
            </a:prstGeom>
            <a:solidFill>
              <a:srgbClr val="F1F612"/>
            </a:solidFill>
            <a:ln w="12700">
              <a:noFill/>
            </a:ln>
          </p:spPr>
          <p:txBody>
            <a:bodyPr tIns="54000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1С:Управление холдингом (ЕИСКО)</a:t>
              </a:r>
              <a:endParaRPr lang="ru-RU" altLang="ru-RU" sz="12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60426" name="Line 112"/>
            <p:cNvSpPr/>
            <p:nvPr/>
          </p:nvSpPr>
          <p:spPr>
            <a:xfrm>
              <a:off x="1751" y="2958"/>
              <a:ext cx="313" cy="0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med" len="med"/>
              <a:tailEnd type="triangle" w="lg" len="med"/>
            </a:ln>
          </p:spPr>
        </p:sp>
        <p:sp>
          <p:nvSpPr>
            <p:cNvPr id="60427" name="Line 113"/>
            <p:cNvSpPr/>
            <p:nvPr/>
          </p:nvSpPr>
          <p:spPr>
            <a:xfrm flipH="1">
              <a:off x="3651" y="2953"/>
              <a:ext cx="358" cy="0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med" len="med"/>
              <a:tailEnd type="triangle" w="lg" len="med"/>
            </a:ln>
          </p:spPr>
        </p:sp>
        <p:sp>
          <p:nvSpPr>
            <p:cNvPr id="60428" name="Скругленный прямоугольник 89"/>
            <p:cNvSpPr/>
            <p:nvPr/>
          </p:nvSpPr>
          <p:spPr>
            <a:xfrm>
              <a:off x="164" y="2720"/>
              <a:ext cx="1587" cy="453"/>
            </a:xfrm>
            <a:prstGeom prst="roundRect">
              <a:avLst>
                <a:gd name="adj" fmla="val 10625"/>
              </a:avLst>
            </a:prstGeom>
            <a:solidFill>
              <a:srgbClr val="F1F612"/>
            </a:solidFill>
            <a:ln w="12700">
              <a:noFill/>
            </a:ln>
          </p:spPr>
          <p:txBody>
            <a:bodyPr tIns="54000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1С:Управление торговлей (АСКУ)</a:t>
              </a:r>
              <a:endParaRPr lang="ru-RU" altLang="ru-RU" sz="12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60429" name="Скругленный прямоугольник 89"/>
            <p:cNvSpPr/>
            <p:nvPr/>
          </p:nvSpPr>
          <p:spPr>
            <a:xfrm>
              <a:off x="2064" y="2720"/>
              <a:ext cx="1587" cy="453"/>
            </a:xfrm>
            <a:prstGeom prst="roundRect">
              <a:avLst>
                <a:gd name="adj" fmla="val 10625"/>
              </a:avLst>
            </a:prstGeom>
            <a:solidFill>
              <a:srgbClr val="F1F612"/>
            </a:solidFill>
            <a:ln w="12700">
              <a:noFill/>
            </a:ln>
          </p:spPr>
          <p:txBody>
            <a:bodyPr tIns="54000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1С:Бухгалтерия КОРП (АСБНУ)</a:t>
              </a:r>
              <a:endParaRPr lang="ru-RU" altLang="ru-RU" sz="12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60430" name="Скругленный прямоугольник 89"/>
            <p:cNvSpPr/>
            <p:nvPr/>
          </p:nvSpPr>
          <p:spPr>
            <a:xfrm>
              <a:off x="4009" y="2720"/>
              <a:ext cx="1587" cy="453"/>
            </a:xfrm>
            <a:prstGeom prst="roundRect">
              <a:avLst>
                <a:gd name="adj" fmla="val 10625"/>
              </a:avLst>
            </a:prstGeom>
            <a:solidFill>
              <a:srgbClr val="F1F612"/>
            </a:solidFill>
            <a:ln w="12700">
              <a:noFill/>
            </a:ln>
          </p:spPr>
          <p:txBody>
            <a:bodyPr tIns="54000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2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1С:Зарплата и управление персоналом (АСЗУП)</a:t>
              </a:r>
              <a:endParaRPr lang="ru-RU" altLang="ru-RU" sz="12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60431" name="Line 113"/>
            <p:cNvSpPr/>
            <p:nvPr/>
          </p:nvSpPr>
          <p:spPr>
            <a:xfrm flipH="1" flipV="1">
              <a:off x="2872" y="2266"/>
              <a:ext cx="0" cy="454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med" len="med"/>
              <a:tailEnd type="triangle" w="lg" len="med"/>
            </a:ln>
          </p:spPr>
        </p:sp>
      </p:grpSp>
      <p:pic>
        <p:nvPicPr>
          <p:cNvPr id="60424" name="Picture 16" descr="Кокорев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0" y="358775"/>
            <a:ext cx="1357313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248400" cy="1081088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en-US" altLang="ru-RU" dirty="0">
                <a:solidFill>
                  <a:srgbClr val="080808"/>
                </a:solidFill>
              </a:rPr>
              <a:t>C</a:t>
            </a:r>
            <a:r>
              <a:rPr lang="ru-RU" altLang="ru-RU" dirty="0">
                <a:solidFill>
                  <a:srgbClr val="080808"/>
                </a:solidFill>
              </a:rPr>
              <a:t>лайд из выступления </a:t>
            </a:r>
            <a:br>
              <a:rPr lang="en-US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на Бизнес-форуме 1С:ERP 2017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br>
              <a:rPr lang="en-US" altLang="ru-RU" dirty="0">
                <a:solidFill>
                  <a:srgbClr val="000000"/>
                </a:solidFill>
              </a:rPr>
            </a:br>
            <a:r>
              <a:rPr lang="ru-RU" altLang="ru-RU" dirty="0"/>
              <a:t>Евгения Пополитова, «Матч ТВ</a:t>
            </a:r>
            <a:r>
              <a:rPr lang="en-US" altLang="ru-RU" dirty="0"/>
              <a:t>»</a:t>
            </a:r>
            <a:endParaRPr lang="ru-RU" altLang="ru-RU" dirty="0"/>
          </a:p>
        </p:txBody>
      </p:sp>
      <p:sp>
        <p:nvSpPr>
          <p:cNvPr id="61443" name="Text Box 6"/>
          <p:cNvSpPr txBox="1"/>
          <p:nvPr/>
        </p:nvSpPr>
        <p:spPr>
          <a:xfrm>
            <a:off x="1644650" y="1590675"/>
            <a:ext cx="2151063" cy="325438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Потоки данных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61444" name="Picture 7" descr="Матч-лог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650" y="1563688"/>
            <a:ext cx="1220788" cy="431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445" name="Group 38"/>
          <p:cNvGrpSpPr/>
          <p:nvPr/>
        </p:nvGrpSpPr>
        <p:grpSpPr>
          <a:xfrm>
            <a:off x="858838" y="2886075"/>
            <a:ext cx="1296987" cy="736600"/>
            <a:chOff x="589" y="1674"/>
            <a:chExt cx="695" cy="383"/>
          </a:xfrm>
        </p:grpSpPr>
        <p:pic>
          <p:nvPicPr>
            <p:cNvPr id="61461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1402484">
              <a:off x="589" y="1718"/>
              <a:ext cx="342" cy="33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462" name="Picture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8" y="1674"/>
              <a:ext cx="297" cy="29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463" name="Picture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80413">
              <a:off x="995" y="1706"/>
              <a:ext cx="289" cy="31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446" name="Picture 5" descr="http://v8.1c.ru/doc8/images/3~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975" y="2863850"/>
            <a:ext cx="10795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7" name="Picture 2" descr="наставничество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550" y="3402013"/>
            <a:ext cx="1930400" cy="1895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8" name="Скругленный прямоугольник 89"/>
          <p:cNvSpPr/>
          <p:nvPr/>
        </p:nvSpPr>
        <p:spPr>
          <a:xfrm>
            <a:off x="255588" y="5808663"/>
            <a:ext cx="2879725" cy="719137"/>
          </a:xfrm>
          <a:prstGeom prst="roundRect">
            <a:avLst>
              <a:gd name="adj" fmla="val 10625"/>
            </a:avLst>
          </a:prstGeom>
          <a:solidFill>
            <a:srgbClr val="F1F612"/>
          </a:solidFill>
          <a:ln w="12700">
            <a:noFill/>
          </a:ln>
        </p:spPr>
        <p:txBody>
          <a:bodyPr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1С:Документооборот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61449" name="Скругленный прямоугольник 89"/>
          <p:cNvSpPr/>
          <p:nvPr/>
        </p:nvSpPr>
        <p:spPr>
          <a:xfrm>
            <a:off x="3127375" y="2217738"/>
            <a:ext cx="2879725" cy="719137"/>
          </a:xfrm>
          <a:prstGeom prst="roundRect">
            <a:avLst>
              <a:gd name="adj" fmla="val 10625"/>
            </a:avLst>
          </a:prstGeom>
          <a:solidFill>
            <a:srgbClr val="F1F612"/>
          </a:solidFill>
          <a:ln w="12700">
            <a:noFill/>
          </a:ln>
        </p:spPr>
        <p:txBody>
          <a:bodyPr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1С:Управление холдингом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61450" name="Скругленный прямоугольник 89"/>
          <p:cNvSpPr/>
          <p:nvPr/>
        </p:nvSpPr>
        <p:spPr>
          <a:xfrm>
            <a:off x="5997575" y="5808663"/>
            <a:ext cx="2879725" cy="719137"/>
          </a:xfrm>
          <a:prstGeom prst="roundRect">
            <a:avLst>
              <a:gd name="adj" fmla="val 10625"/>
            </a:avLst>
          </a:prstGeom>
          <a:solidFill>
            <a:srgbClr val="F1F612"/>
          </a:solidFill>
          <a:ln w="12700">
            <a:noFill/>
          </a:ln>
        </p:spPr>
        <p:txBody>
          <a:bodyPr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1С:Зарплата и управление персоналом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pic>
        <p:nvPicPr>
          <p:cNvPr id="61451" name="Picture 6" descr="databas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1825" y="5311775"/>
            <a:ext cx="590550" cy="65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52" name="Picture 6" descr="databas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8450" y="5376863"/>
            <a:ext cx="588963" cy="658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53" name="Rectangle 26"/>
          <p:cNvSpPr/>
          <p:nvPr/>
        </p:nvSpPr>
        <p:spPr>
          <a:xfrm>
            <a:off x="528638" y="3827463"/>
            <a:ext cx="2516187" cy="1363662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</a:rPr>
              <a:t>Первичные документы</a:t>
            </a:r>
            <a:endParaRPr lang="ru-RU" altLang="ru-RU" sz="14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</a:rPr>
              <a:t> Справочники НСИ</a:t>
            </a:r>
            <a:endParaRPr lang="ru-RU" altLang="ru-RU" sz="14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</a:rPr>
              <a:t> Контрагенты</a:t>
            </a:r>
            <a:endParaRPr lang="ru-RU" altLang="ru-RU" sz="1400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</a:rPr>
              <a:t> Договора </a:t>
            </a:r>
            <a:endParaRPr lang="ru-RU" altLang="ru-RU" sz="14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61454" name="Text Box 27"/>
          <p:cNvSpPr txBox="1"/>
          <p:nvPr/>
        </p:nvSpPr>
        <p:spPr>
          <a:xfrm>
            <a:off x="6796088" y="3827463"/>
            <a:ext cx="1555750" cy="67468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</a:rPr>
              <a:t> Бюджет ФОТ</a:t>
            </a:r>
            <a:endParaRPr lang="ru-RU" altLang="ru-RU" sz="14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3E5057"/>
                </a:solidFill>
                <a:cs typeface="Arial" panose="020B0604020202020204" pitchFamily="34" charset="0"/>
              </a:rPr>
              <a:t> Сотрудники</a:t>
            </a:r>
            <a:endParaRPr lang="ru-RU" altLang="ru-RU" sz="14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61455" name="Line 112"/>
          <p:cNvSpPr/>
          <p:nvPr/>
        </p:nvSpPr>
        <p:spPr>
          <a:xfrm>
            <a:off x="471488" y="2592388"/>
            <a:ext cx="2662237" cy="0"/>
          </a:xfrm>
          <a:prstGeom prst="line">
            <a:avLst/>
          </a:prstGeom>
          <a:ln w="25400" cap="rnd" cmpd="sng">
            <a:solidFill>
              <a:srgbClr val="3E5057"/>
            </a:solidFill>
            <a:prstDash val="sysDot"/>
            <a:headEnd type="none" w="med" len="med"/>
            <a:tailEnd type="triangle" w="lg" len="med"/>
          </a:ln>
        </p:spPr>
      </p:sp>
      <p:sp>
        <p:nvSpPr>
          <p:cNvPr id="61456" name="Line 112"/>
          <p:cNvSpPr/>
          <p:nvPr/>
        </p:nvSpPr>
        <p:spPr>
          <a:xfrm flipH="1">
            <a:off x="471488" y="2592388"/>
            <a:ext cx="0" cy="3216275"/>
          </a:xfrm>
          <a:prstGeom prst="line">
            <a:avLst/>
          </a:prstGeom>
          <a:ln w="25400" cap="rnd" cmpd="sng">
            <a:solidFill>
              <a:srgbClr val="3E5057"/>
            </a:solidFill>
            <a:prstDash val="sysDot"/>
            <a:headEnd type="none" w="med" len="med"/>
            <a:tailEnd type="none" w="lg" len="med"/>
          </a:ln>
        </p:spPr>
      </p:sp>
      <p:sp>
        <p:nvSpPr>
          <p:cNvPr id="61457" name="Line 112"/>
          <p:cNvSpPr/>
          <p:nvPr/>
        </p:nvSpPr>
        <p:spPr>
          <a:xfrm flipH="1">
            <a:off x="8655050" y="2592388"/>
            <a:ext cx="0" cy="3216275"/>
          </a:xfrm>
          <a:prstGeom prst="line">
            <a:avLst/>
          </a:prstGeom>
          <a:ln w="25400" cap="rnd" cmpd="sng">
            <a:solidFill>
              <a:srgbClr val="3E5057"/>
            </a:solidFill>
            <a:prstDash val="sysDot"/>
            <a:headEnd type="none" w="med" len="med"/>
            <a:tailEnd type="none" w="lg" len="med"/>
          </a:ln>
        </p:spPr>
      </p:sp>
      <p:sp>
        <p:nvSpPr>
          <p:cNvPr id="61458" name="Line 112"/>
          <p:cNvSpPr/>
          <p:nvPr/>
        </p:nvSpPr>
        <p:spPr>
          <a:xfrm>
            <a:off x="5997575" y="2600325"/>
            <a:ext cx="2662238" cy="0"/>
          </a:xfrm>
          <a:prstGeom prst="line">
            <a:avLst/>
          </a:prstGeom>
          <a:ln w="25400" cap="rnd" cmpd="sng">
            <a:solidFill>
              <a:srgbClr val="3E5057"/>
            </a:solidFill>
            <a:prstDash val="sysDot"/>
            <a:headEnd type="triangle" w="lg" len="med"/>
            <a:tailEnd type="none" w="lg" len="med"/>
          </a:ln>
        </p:spPr>
      </p:sp>
      <p:pic>
        <p:nvPicPr>
          <p:cNvPr id="61459" name="Picture 6" descr="databas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1730375"/>
            <a:ext cx="590550" cy="657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0" name="Picture 40" descr="Пополитов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6500" y="358775"/>
            <a:ext cx="1357313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 Box 3"/>
          <p:cNvSpPr txBox="1"/>
          <p:nvPr/>
        </p:nvSpPr>
        <p:spPr>
          <a:xfrm>
            <a:off x="1303338" y="1892300"/>
            <a:ext cx="7612062" cy="942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1415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Почта России.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Автоматизированная система 1С охватила более </a:t>
            </a:r>
            <a:r>
              <a:rPr lang="en-US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47 000 рабочих мест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. Обеспечена единая методология всех видов учета, оперативное управление запасами, контроль и анализ показателей коммерческой деятельности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, электронный документооборот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endParaRPr lang="en-US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25603" name="Text Box 4"/>
          <p:cNvSpPr txBox="1"/>
          <p:nvPr/>
        </p:nvSpPr>
        <p:spPr>
          <a:xfrm>
            <a:off x="1303338" y="3017838"/>
            <a:ext cx="7612062" cy="942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1415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Трансмашхолдинг.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Решения 1С – корпоративный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стандарт автоматизации.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ERP, CPM, WMS, ECM системы.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Около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20 000 автоматизированных рабочих мест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Подтвержденный экономический эффект от внедрения единой корпоративной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системы – 5 000 000 000 руб.</a:t>
            </a:r>
            <a:endParaRPr lang="en-US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25604" name="Text Box 5"/>
          <p:cNvSpPr txBox="1"/>
          <p:nvPr/>
        </p:nvSpPr>
        <p:spPr>
          <a:xfrm>
            <a:off x="1293813" y="4167188"/>
            <a:ext cx="7850187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1415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Правительство Москвы.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Единая облачная система обеспечения финансовой деятельности. Более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2 300 учреждений города,</a:t>
            </a:r>
            <a:r>
              <a:rPr lang="en-US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18 000 пользователей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, данные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по 350 000 сотрудников. Технология SaaS. Экономия затрат более 1 млрд. руб. в год.</a:t>
            </a:r>
            <a:endParaRPr lang="en-US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25605" name="Text Box 10"/>
          <p:cNvSpPr txBox="1"/>
          <p:nvPr/>
        </p:nvSpPr>
        <p:spPr>
          <a:xfrm>
            <a:off x="1304925" y="5156200"/>
            <a:ext cx="7610475" cy="1155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1415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Минсельхоз России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применяет государственные информационные системы на платформе 1С для решения задач обеспечения продовольственной безопасности, управления развитием сельского хозяйства, льготного кредитования АПК, мониторинга отрасли.  Более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15 000 пользователей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,  более 300 000 объектов мониторинга АПК, более 20 000 показателей. </a:t>
            </a:r>
            <a:endParaRPr lang="en-US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25606" name="Picture 6" descr="Лого_почта Росси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913" y="2114550"/>
            <a:ext cx="1008062" cy="490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7" descr="лого-трансмашхолдинг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3" y="3263900"/>
            <a:ext cx="1008062" cy="455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8" name="Picture 8" descr="лого-департамент Москв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5" y="4349750"/>
            <a:ext cx="1152525" cy="411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9" descr="лого-минсельхо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63" y="5475288"/>
            <a:ext cx="574675" cy="574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10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223125" cy="1081088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dirty="0"/>
              <a:t>Производительность и масштабируемость 1С:ПРЕДПРИЯТИЯ</a:t>
            </a:r>
            <a:r>
              <a:rPr lang="ru-RU" altLang="ru-RU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позволяют эффективно автоматизировать крупнейшие корпорации </a:t>
            </a:r>
            <a:b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и государственные структуры</a:t>
            </a:r>
            <a:endParaRPr lang="ru-RU" alt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46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5550" y="1844675"/>
            <a:ext cx="6737350" cy="4799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6495" y="360889"/>
            <a:ext cx="1356813" cy="1357341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62468" name="Picture 7" descr="https://upload.wikimedia.org/wikipedia/commons/4/44/Locotech_rus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63" y="1446213"/>
            <a:ext cx="1574800" cy="276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9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289675" cy="1081088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100000"/>
              </a:lnSpc>
            </a:pPr>
            <a:r>
              <a:rPr lang="en-US" altLang="ru-RU" dirty="0">
                <a:solidFill>
                  <a:srgbClr val="080808"/>
                </a:solidFill>
              </a:rPr>
              <a:t>C</a:t>
            </a:r>
            <a:r>
              <a:rPr lang="ru-RU" altLang="ru-RU" dirty="0">
                <a:solidFill>
                  <a:srgbClr val="080808"/>
                </a:solidFill>
              </a:rPr>
              <a:t>лайд из выступления </a:t>
            </a:r>
            <a:br>
              <a:rPr lang="en-US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на Бизнес-форуме 1С:ERP 2018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br>
              <a:rPr lang="en-US" altLang="ru-RU" dirty="0">
                <a:solidFill>
                  <a:srgbClr val="000000"/>
                </a:solidFill>
              </a:rPr>
            </a:br>
            <a:r>
              <a:rPr lang="ru-RU" altLang="ru-RU" dirty="0"/>
              <a:t>Романова Владимира, «ЛокоТех</a:t>
            </a:r>
            <a:r>
              <a:rPr lang="en-US" altLang="ru-RU" dirty="0"/>
              <a:t>»</a:t>
            </a:r>
            <a:endParaRPr lang="ru-RU" altLang="ru-RU" dirty="0"/>
          </a:p>
        </p:txBody>
      </p:sp>
      <p:sp>
        <p:nvSpPr>
          <p:cNvPr id="62470" name="Rectangle 8"/>
          <p:cNvSpPr/>
          <p:nvPr/>
        </p:nvSpPr>
        <p:spPr>
          <a:xfrm>
            <a:off x="5534025" y="1295400"/>
            <a:ext cx="1924050" cy="427038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ИТ-ландшафт</a:t>
            </a:r>
            <a:endParaRPr lang="ru-RU" altLang="ru-RU" sz="20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3490" name="Группа 88"/>
          <p:cNvGrpSpPr/>
          <p:nvPr/>
        </p:nvGrpSpPr>
        <p:grpSpPr>
          <a:xfrm>
            <a:off x="179388" y="2292350"/>
            <a:ext cx="8729662" cy="4373563"/>
            <a:chOff x="323655" y="1221988"/>
            <a:chExt cx="6156685" cy="321297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23655" y="2862878"/>
              <a:ext cx="1079295" cy="490984"/>
            </a:xfrm>
            <a:prstGeom prst="rect">
              <a:avLst/>
            </a:prstGeom>
            <a:noFill/>
            <a:ln w="19050" cap="rnd" cmpd="sng" algn="ctr">
              <a:solidFill>
                <a:srgbClr val="01795F"/>
              </a:solidFill>
              <a:prstDash val="sysDash"/>
            </a:ln>
            <a:effectLst/>
          </p:spPr>
          <p:txBody>
            <a:bodyPr anchor="ctr"/>
            <a:lstStyle/>
            <a:p>
              <a:pPr marL="0" marR="0" lvl="0" indent="0" algn="ctr" defTabSz="257175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01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62841" y="2897865"/>
              <a:ext cx="1008761" cy="426841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 tIns="0" bIns="0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1С:</a:t>
              </a:r>
              <a:r>
                <a:rPr lang="en-US" altLang="x-none" sz="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WMS</a:t>
              </a:r>
              <a:endParaRPr sz="8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62841" y="2089665"/>
              <a:ext cx="1023315" cy="474657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lang="en-US" altLang="x-none" sz="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1C</a:t>
              </a:r>
              <a:r>
                <a:rPr sz="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:ТОиР</a:t>
              </a:r>
              <a:endParaRPr sz="8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08957" y="1779447"/>
              <a:ext cx="3836872" cy="1602404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lang="en-US" altLang="x-none" sz="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r>
                <a:rPr sz="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С:</a:t>
              </a:r>
              <a:r>
                <a:rPr lang="en-US" altLang="x-none" sz="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ERP 2</a:t>
              </a:r>
              <a:endParaRPr sz="8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679491" y="2009195"/>
              <a:ext cx="3691325" cy="129451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НСИ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67138" y="2271597"/>
              <a:ext cx="856495" cy="216919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Планирование производства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639520" y="2459361"/>
              <a:ext cx="840820" cy="923656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 tIns="0" bIns="0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1С:</a:t>
              </a:r>
              <a:r>
                <a:rPr lang="en-US" altLang="x-none" sz="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WMS</a:t>
              </a:r>
              <a:endParaRPr sz="8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627794" y="2501345"/>
              <a:ext cx="856494" cy="236745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Учет затрат и расчет фактической себестоимости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627794" y="2271597"/>
              <a:ext cx="856494" cy="216919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Бухгалтерский </a:t>
              </a:r>
              <a:br>
                <a:rPr lang="en-US" altLang="x-none" sz="500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и налоговый учет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81731" y="2503678"/>
              <a:ext cx="856495" cy="219252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денежными средствами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680945" y="2651789"/>
              <a:ext cx="771405" cy="283395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складской логистикой основных ТМЦ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681731" y="2264600"/>
              <a:ext cx="856495" cy="218086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Бюджетирование </a:t>
              </a:r>
              <a:br>
                <a:rPr lang="en-US" altLang="x-none" sz="500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и финансовое планирование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572737" y="3078630"/>
              <a:ext cx="856494" cy="289226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закупками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86353" y="2333408"/>
              <a:ext cx="976292" cy="209922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tIns="0" rIns="0" b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оборудованием </a:t>
              </a:r>
              <a:br>
                <a:rPr lang="en-US" altLang="x-none" sz="500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и ремонтами 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516560" y="2271597"/>
              <a:ext cx="857614" cy="320714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сбытом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86353" y="3105454"/>
              <a:ext cx="955019" cy="192428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СГП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519919" y="2794069"/>
              <a:ext cx="858734" cy="284561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Гарантийное обслуживание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598880" y="1221988"/>
              <a:ext cx="2423936" cy="401184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 tIns="0" bIns="0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lang="en-US" altLang="x-none" sz="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1C</a:t>
              </a:r>
              <a:r>
                <a:rPr sz="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:Документооборот </a:t>
              </a:r>
              <a:endParaRPr sz="8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217823" y="1420248"/>
              <a:ext cx="782601" cy="179600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Хранение документов </a:t>
              </a:r>
              <a:r>
                <a:rPr sz="400" dirty="0">
                  <a:solidFill>
                    <a:srgbClr val="000000"/>
                  </a:solidFill>
                  <a:latin typeface="Arial" panose="020B0604020202020204" pitchFamily="34" charset="0"/>
                </a:rPr>
                <a:t>(электронный архив)</a:t>
              </a:r>
              <a:endParaRPr sz="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645903" y="1420248"/>
              <a:ext cx="717665" cy="177267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Контроль исполнения поручений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682850" y="3078630"/>
              <a:ext cx="857614" cy="281062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Формирование управленческой отчетности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566019" y="2506010"/>
              <a:ext cx="857614" cy="218085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Расчет нормативной  себестоимости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627794" y="2750919"/>
              <a:ext cx="856494" cy="242576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Формирование регламентированной отчётности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568258" y="2741589"/>
              <a:ext cx="858734" cy="235579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Планирование материальных потоков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396036" y="1420248"/>
              <a:ext cx="790438" cy="177267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Согласование документов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681731" y="2741589"/>
              <a:ext cx="856495" cy="229747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финансовыми 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инструментами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85090" y="2129317"/>
              <a:ext cx="855375" cy="1294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257175" eaLnBrk="0" hangingPunct="0"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505" b="1" kern="1200" cap="none" spc="0" normalizeH="0" baseline="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FM</a:t>
              </a:r>
              <a:endParaRPr kumimoji="0" lang="ru-RU" sz="505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36750" y="2133982"/>
              <a:ext cx="855375" cy="1294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257175" eaLnBrk="0" hangingPunct="0"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505" b="1" kern="1200" cap="none" spc="0" normalizeH="0" baseline="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Accounting</a:t>
              </a:r>
              <a:endParaRPr kumimoji="0" lang="ru-RU" sz="505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62660" y="2143312"/>
              <a:ext cx="856495" cy="1294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257175" eaLnBrk="0" hangingPunct="0"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505" b="1" kern="1200" cap="none" spc="0" normalizeH="0" baseline="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MRP</a:t>
              </a:r>
              <a:endParaRPr kumimoji="0" lang="ru-RU" sz="505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523278" y="2129317"/>
              <a:ext cx="847538" cy="1294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257175" eaLnBrk="0" hangingPunct="0"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505" b="1" kern="1200" cap="none" spc="0" normalizeH="0" baseline="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SD</a:t>
              </a:r>
              <a:endParaRPr kumimoji="0" lang="ru-RU" sz="505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6940" y="2194626"/>
              <a:ext cx="229519" cy="1294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257175" eaLnBrk="0" hangingPunct="0"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505" b="1" kern="1200" cap="none" spc="0" normalizeH="0" baseline="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EAM</a:t>
              </a:r>
              <a:endParaRPr kumimoji="0" lang="ru-RU" sz="505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79826" y="2527003"/>
              <a:ext cx="768046" cy="1294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257175" eaLnBrk="0" hangingPunct="0"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505" b="1" kern="1200" cap="none" spc="0" normalizeH="0" baseline="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WMS</a:t>
              </a:r>
              <a:endParaRPr kumimoji="0" lang="ru-RU" sz="505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75029" y="2951511"/>
              <a:ext cx="229518" cy="1294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257175" eaLnBrk="0" hangingPunct="0"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505" b="1" kern="1200" cap="none" spc="0" normalizeH="0" baseline="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SRM</a:t>
              </a:r>
              <a:endParaRPr kumimoji="0" lang="ru-RU" sz="505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79046" y="1884408"/>
              <a:ext cx="236236" cy="1294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257175" eaLnBrk="0" hangingPunct="0"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505" b="1" kern="1200" cap="none" spc="0" normalizeH="0" baseline="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MDM</a:t>
              </a:r>
              <a:endParaRPr kumimoji="0" lang="ru-RU" sz="505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45707" y="1286131"/>
              <a:ext cx="229518" cy="1294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R="0" defTabSz="257175" eaLnBrk="0" hangingPunct="0"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505" b="1" kern="1200" cap="none" spc="0" normalizeH="0" baseline="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ECM</a:t>
              </a:r>
              <a:endParaRPr kumimoji="0" lang="ru-RU" sz="505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62841" y="1619674"/>
              <a:ext cx="1023315" cy="438503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 tIns="0" bIns="0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1С:ЗУП 3</a:t>
              </a:r>
              <a:endParaRPr sz="8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86353" y="1810936"/>
              <a:ext cx="976292" cy="216919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персоналом и Расчет заработной платы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3961" y="1691980"/>
              <a:ext cx="1022195" cy="1294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257175" eaLnBrk="0" hangingPunct="0"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505" b="1" kern="1200" cap="none" spc="0" normalizeH="0" baseline="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HRM</a:t>
              </a:r>
              <a:endParaRPr kumimoji="0" lang="ru-RU" sz="505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5685423" y="3133443"/>
              <a:ext cx="771405" cy="219252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Регистрация дефектов входящих Т</a:t>
              </a:r>
              <a:r>
                <a:rPr lang="en-US" altLang="x-none"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M</a:t>
              </a: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Ц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44407" y="2942181"/>
              <a:ext cx="444482" cy="1784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lang="en-US" altLang="x-none" sz="5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QMS </a:t>
              </a:r>
              <a:br>
                <a:rPr lang="en-US" altLang="x-none" sz="500" b="1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en-US" altLang="x-none" sz="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(</a:t>
              </a:r>
              <a:r>
                <a:rPr sz="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комплектующие)</a:t>
              </a:r>
              <a:endParaRPr sz="4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593086" y="3078630"/>
              <a:ext cx="942704" cy="289226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складской логистикой</a:t>
              </a:r>
              <a:endParaRPr lang="en-US" altLang="x-none"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непроизводственных ТМЦ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93086" y="2969004"/>
              <a:ext cx="938226" cy="1294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257175" eaLnBrk="0" hangingPunct="0"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505" b="1" kern="1200" cap="none" spc="0" normalizeH="0" baseline="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MM</a:t>
              </a:r>
              <a:endParaRPr kumimoji="0" lang="ru-RU" sz="505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4519919" y="3098457"/>
              <a:ext cx="858734" cy="269399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Корректирующие мероприятия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29231" y="2586480"/>
              <a:ext cx="1056903" cy="178434"/>
            </a:xfrm>
            <a:prstGeom prst="rect">
              <a:avLst/>
            </a:prstGeom>
            <a:noFill/>
          </p:spPr>
          <p:txBody>
            <a:bodyPr>
              <a:spAutoFit/>
            </a:bodyPr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lang="en-US" altLang="x-none" sz="5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QMS </a:t>
              </a:r>
              <a:br>
                <a:rPr lang="en-US" altLang="x-none" sz="500" b="1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lang="en-US" altLang="x-none" sz="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(</a:t>
              </a:r>
              <a:r>
                <a:rPr sz="4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гарант. и кор. мероприятия)</a:t>
              </a:r>
              <a:endParaRPr sz="4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4667706" y="1226653"/>
              <a:ext cx="778122" cy="400018"/>
            </a:xfrm>
            <a:prstGeom prst="rect">
              <a:avLst/>
            </a:prstGeom>
            <a:solidFill>
              <a:srgbClr val="FFDD0D"/>
            </a:solidFill>
            <a:ln w="19050" cap="rnd" cmpd="sng" algn="ctr">
              <a:noFill/>
              <a:prstDash val="solid"/>
            </a:ln>
            <a:effectLst/>
          </p:spPr>
          <p:txBody>
            <a:bodyPr tIns="0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8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1С:Битрикс</a:t>
              </a:r>
              <a:endParaRPr sz="8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4688979" y="1450570"/>
              <a:ext cx="735578" cy="153943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tIns="0" rIns="0" b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Портал поставщиков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666587" y="1302458"/>
              <a:ext cx="778123" cy="1294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257175" eaLnBrk="0" hangingPunct="0"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505" b="1" kern="1200" cap="none" spc="0" normalizeH="0" baseline="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SRM</a:t>
              </a:r>
              <a:endParaRPr kumimoji="0" lang="ru-RU" sz="505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9279" y="2977168"/>
              <a:ext cx="770285" cy="1294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257175" eaLnBrk="0" hangingPunct="0">
                <a:lnSpc>
                  <a:spcPct val="11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sz="505" b="1" kern="1200" cap="none" spc="0" normalizeH="0" baseline="0" noProof="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+mn-cs"/>
                </a:rPr>
                <a:t>WMS</a:t>
              </a:r>
              <a:endParaRPr kumimoji="0" lang="ru-RU" sz="505" b="1" kern="1200" cap="none" spc="0" normalizeH="0" baseline="0" noProof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5636161" y="1866915"/>
              <a:ext cx="844179" cy="584282"/>
            </a:xfrm>
            <a:prstGeom prst="rect">
              <a:avLst/>
            </a:prstGeom>
            <a:solidFill>
              <a:srgbClr val="01795F"/>
            </a:solidFill>
            <a:ln w="19050" cap="rnd" cmpd="sng" algn="ctr">
              <a:noFill/>
              <a:prstDash val="solid"/>
            </a:ln>
            <a:effectLst/>
          </p:spPr>
          <p:txBody>
            <a:bodyPr tIns="0" bIns="0"/>
            <a:lstStyle/>
            <a:p>
              <a:pPr marL="0" marR="0" lvl="0" indent="0" algn="ctr" defTabSz="257175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56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PLM</a:t>
              </a:r>
              <a:endParaRPr kumimoji="0" lang="ru-RU" sz="5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5680945" y="1952050"/>
              <a:ext cx="766927" cy="229748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конструкторской документацией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5680945" y="2200457"/>
              <a:ext cx="766927" cy="232080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технологической документацией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5636161" y="1298959"/>
              <a:ext cx="844179" cy="558626"/>
            </a:xfrm>
            <a:prstGeom prst="rect">
              <a:avLst/>
            </a:prstGeom>
            <a:solidFill>
              <a:srgbClr val="01795F"/>
            </a:solidFill>
            <a:ln w="19050" cap="rnd" cmpd="sng" algn="ctr">
              <a:noFill/>
              <a:prstDash val="solid"/>
            </a:ln>
            <a:effectLst/>
          </p:spPr>
          <p:txBody>
            <a:bodyPr tIns="0" bIns="0"/>
            <a:lstStyle/>
            <a:p>
              <a:pPr marL="0" marR="0" lvl="0" indent="0" algn="ctr" defTabSz="257175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56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5685423" y="1653494"/>
              <a:ext cx="762449" cy="185431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дилерской активностью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5687663" y="1407419"/>
              <a:ext cx="761329" cy="229747"/>
            </a:xfrm>
            <a:prstGeom prst="rect">
              <a:avLst/>
            </a:prstGeom>
            <a:solidFill>
              <a:srgbClr val="F2F2F2"/>
            </a:solidFill>
            <a:ln w="19050" cap="rnd" cmpd="sng" algn="ctr">
              <a:noFill/>
              <a:prstDash val="solid"/>
            </a:ln>
            <a:effectLst/>
          </p:spPr>
          <p:txBody>
            <a:bodyPr lIns="0" rIns="0" anchor="ctr"/>
            <a:p>
              <a:pPr algn="ctr" defTabSz="257175" eaLnBrk="0" hangingPunct="0">
                <a:lnSpc>
                  <a:spcPct val="110000"/>
                </a:lnSpc>
                <a:spcBef>
                  <a:spcPct val="50000"/>
                </a:spcBef>
                <a:buNone/>
              </a:pP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Управление коммуникациями </a:t>
              </a:r>
              <a:br>
                <a:rPr lang="en-US" altLang="x-none" sz="500" dirty="0">
                  <a:solidFill>
                    <a:srgbClr val="000000"/>
                  </a:solidFill>
                  <a:latin typeface="Arial" panose="020B0604020202020204" pitchFamily="34" charset="0"/>
                </a:rPr>
              </a:br>
              <a:r>
                <a:rPr sz="500" dirty="0">
                  <a:solidFill>
                    <a:srgbClr val="000000"/>
                  </a:solidFill>
                  <a:latin typeface="Arial" panose="020B0604020202020204" pitchFamily="34" charset="0"/>
                </a:rPr>
                <a:t>с дилером</a:t>
              </a:r>
              <a:endParaRPr sz="5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5944052" y="1273302"/>
              <a:ext cx="231757" cy="1294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56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CRM</a:t>
              </a:r>
              <a:endParaRPr kumimoji="0" lang="ru-RU" sz="565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Прямая со стрелкой 58"/>
            <p:cNvCxnSpPr/>
            <p:nvPr/>
          </p:nvCxnSpPr>
          <p:spPr>
            <a:xfrm>
              <a:off x="1386156" y="2322912"/>
              <a:ext cx="225040" cy="0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/>
            <p:cNvCxnSpPr/>
            <p:nvPr/>
          </p:nvCxnSpPr>
          <p:spPr>
            <a:xfrm>
              <a:off x="1388395" y="3160266"/>
              <a:ext cx="220562" cy="0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 flipH="1" flipV="1">
              <a:off x="2753189" y="1620840"/>
              <a:ext cx="0" cy="158608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 flipH="1" flipV="1">
              <a:off x="5069643" y="1620840"/>
              <a:ext cx="0" cy="145779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 flipH="1" flipV="1">
              <a:off x="3510039" y="3384183"/>
              <a:ext cx="0" cy="164439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>
              <a:off x="1379438" y="1919395"/>
              <a:ext cx="225040" cy="0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 flipV="1">
              <a:off x="5445829" y="2759082"/>
              <a:ext cx="208246" cy="0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 flipH="1" flipV="1">
              <a:off x="5985476" y="3378352"/>
              <a:ext cx="0" cy="165605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 стрелкой 66"/>
            <p:cNvCxnSpPr/>
            <p:nvPr/>
          </p:nvCxnSpPr>
          <p:spPr>
            <a:xfrm>
              <a:off x="5441350" y="1816767"/>
              <a:ext cx="201528" cy="0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558" name="Группа 153"/>
            <p:cNvGrpSpPr/>
            <p:nvPr/>
          </p:nvGrpSpPr>
          <p:grpSpPr>
            <a:xfrm>
              <a:off x="770166" y="3538161"/>
              <a:ext cx="5463861" cy="896798"/>
              <a:chOff x="1026887" y="3860296"/>
              <a:chExt cx="7285148" cy="1195730"/>
            </a:xfrm>
          </p:grpSpPr>
          <p:sp>
            <p:nvSpPr>
              <p:cNvPr id="71" name="Прямоугольник 70"/>
              <p:cNvSpPr/>
              <p:nvPr/>
            </p:nvSpPr>
            <p:spPr>
              <a:xfrm>
                <a:off x="1049559" y="3874244"/>
                <a:ext cx="7262477" cy="520916"/>
              </a:xfrm>
              <a:prstGeom prst="rect">
                <a:avLst/>
              </a:prstGeom>
              <a:solidFill>
                <a:srgbClr val="FFDD0D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/>
              <a:lstStyle/>
              <a:p>
                <a:pPr marL="0" marR="0" lvl="0" indent="0" algn="ctr" defTabSz="257175" rtl="0" eaLnBrk="0" fontAlgn="base" latinLnBrk="0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PROF-IT MES (1C)</a:t>
                </a:r>
                <a:endParaRPr kumimoji="0" lang="ru-RU" sz="8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7061069" y="4073281"/>
                <a:ext cx="1200212" cy="278340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lIns="0" tIns="0" rIns="0" bIns="0" anchor="ctr"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buNone/>
                </a:pPr>
                <a:r>
                  <a:rPr sz="5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Учет движения автомобиля </a:t>
                </a:r>
                <a:br>
                  <a:rPr sz="5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</a:br>
                <a:r>
                  <a:rPr sz="5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по конвейеру</a:t>
                </a:r>
                <a:endParaRPr sz="5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4763648" y="4062396"/>
                <a:ext cx="1113630" cy="289226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lIns="0" tIns="0" rIns="0" bIns="0" anchor="ctr"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buNone/>
                </a:pPr>
                <a:r>
                  <a:rPr sz="5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Управление технологией производства</a:t>
                </a:r>
                <a:endParaRPr sz="5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>
                <a:off x="1079415" y="4057731"/>
                <a:ext cx="1059889" cy="293890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257175" rtl="0" eaLnBrk="0" fontAlgn="base" latinLnBrk="0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sz="52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4036653" y="4059286"/>
                <a:ext cx="665789" cy="292335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anchor="ctr"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buNone/>
                </a:pPr>
                <a:r>
                  <a:rPr sz="5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Анализ дефектов</a:t>
                </a:r>
                <a:endParaRPr sz="5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2167666" y="4049956"/>
                <a:ext cx="1091238" cy="301665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anchor="ctr"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buNone/>
                </a:pPr>
                <a:r>
                  <a:rPr sz="5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Технологии устранения дефектов</a:t>
                </a:r>
                <a:endParaRPr sz="5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>
                <a:off x="3279804" y="4059286"/>
                <a:ext cx="734458" cy="292335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anchor="ctr"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buNone/>
                </a:pPr>
                <a:r>
                  <a:rPr sz="5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Регистрация дефектов</a:t>
                </a:r>
                <a:endParaRPr sz="5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5911612" y="4059286"/>
                <a:ext cx="1115123" cy="292335"/>
              </a:xfrm>
              <a:prstGeom prst="rect">
                <a:avLst/>
              </a:prstGeom>
              <a:solidFill>
                <a:srgbClr val="F2F2F2"/>
              </a:solidFill>
              <a:ln w="19050" cap="rnd" cmpd="sng" algn="ctr">
                <a:noFill/>
                <a:prstDash val="solid"/>
              </a:ln>
              <a:effectLst/>
            </p:spPr>
            <p:txBody>
              <a:bodyPr lIns="0" tIns="0" rIns="0" bIns="0" anchor="ctr"/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buNone/>
                </a:pPr>
                <a:r>
                  <a:rPr sz="5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Управление оборудованием </a:t>
                </a:r>
                <a:endParaRPr sz="5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220445" y="3874244"/>
                <a:ext cx="3039343" cy="17260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R="0"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buClrTx/>
                  <a:buSzTx/>
                  <a:buFontTx/>
                  <a:buNone/>
                  <a:defRPr/>
                </a:pPr>
                <a:r>
                  <a:rPr kumimoji="0" lang="en-US" sz="505" b="1" kern="1200" cap="none" spc="0" normalizeH="0" baseline="0" noProof="0" dirty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MES</a:t>
                </a:r>
                <a:endParaRPr kumimoji="0" lang="ru-RU" sz="505" b="1" kern="1200" cap="none" spc="0" normalizeH="0" baseline="0" noProof="0" dirty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095835" y="3860249"/>
                <a:ext cx="2918427" cy="17260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buNone/>
                </a:pPr>
                <a:r>
                  <a:rPr lang="en-US" altLang="x-none" sz="500" b="1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QMS (</a:t>
                </a:r>
                <a:r>
                  <a:rPr sz="500" b="1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производство)</a:t>
                </a:r>
                <a:endParaRPr sz="500" b="1" dirty="0">
                  <a:solidFill>
                    <a:schemeClr val="tx2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63571" name="Группа 166"/>
              <p:cNvGrpSpPr/>
              <p:nvPr/>
            </p:nvGrpSpPr>
            <p:grpSpPr>
              <a:xfrm>
                <a:off x="5507748" y="4561497"/>
                <a:ext cx="2027486" cy="494529"/>
                <a:chOff x="5363732" y="4561497"/>
                <a:chExt cx="2027486" cy="494529"/>
              </a:xfrm>
            </p:grpSpPr>
            <p:sp>
              <p:nvSpPr>
                <p:cNvPr id="84" name="Прямоугольник 83"/>
                <p:cNvSpPr/>
                <p:nvPr/>
              </p:nvSpPr>
              <p:spPr>
                <a:xfrm>
                  <a:off x="5370511" y="4569318"/>
                  <a:ext cx="2021252" cy="486708"/>
                </a:xfrm>
                <a:prstGeom prst="rect">
                  <a:avLst/>
                </a:prstGeom>
                <a:solidFill>
                  <a:srgbClr val="01795F"/>
                </a:solidFill>
                <a:ln w="19050" cap="rnd" cmpd="sng" algn="ctr">
                  <a:noFill/>
                  <a:prstDash val="solid"/>
                </a:ln>
                <a:effectLst/>
              </p:spPr>
              <p:txBody>
                <a:bodyPr tIns="0" bIns="0"/>
                <a:lstStyle/>
                <a:p>
                  <a:pPr marL="0" marR="0" lvl="0" indent="0" algn="ctr" defTabSz="257175" rtl="0" eaLnBrk="0" fontAlgn="base" latinLnBrk="0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ru-RU" sz="56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Прямоугольник 84"/>
                <p:cNvSpPr/>
                <p:nvPr/>
              </p:nvSpPr>
              <p:spPr>
                <a:xfrm>
                  <a:off x="5431716" y="4765245"/>
                  <a:ext cx="1927206" cy="250351"/>
                </a:xfrm>
                <a:prstGeom prst="rect">
                  <a:avLst/>
                </a:prstGeom>
                <a:solidFill>
                  <a:sysClr val="window" lastClr="FFFFFF"/>
                </a:solidFill>
                <a:ln w="19050" cap="rnd" cmpd="sng" algn="ctr">
                  <a:noFill/>
                  <a:prstDash val="solid"/>
                </a:ln>
                <a:effectLst/>
              </p:spPr>
              <p:txBody>
                <a:bodyPr lIns="0" tIns="0" rIns="0" bIns="0" anchor="ctr"/>
                <a:p>
                  <a:pPr algn="ctr" defTabSz="257175" eaLnBrk="0" hangingPunct="0">
                    <a:lnSpc>
                      <a:spcPct val="110000"/>
                    </a:lnSpc>
                    <a:spcBef>
                      <a:spcPct val="50000"/>
                    </a:spcBef>
                    <a:buNone/>
                  </a:pPr>
                  <a:r>
                    <a:rPr sz="50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Управление промышленным оборудованием</a:t>
                  </a:r>
                  <a:endParaRPr sz="500" dirty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5370511" y="4561544"/>
                  <a:ext cx="2021252" cy="172602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marR="0" algn="ctr" defTabSz="257175" eaLnBrk="0" hangingPunct="0">
                    <a:lnSpc>
                      <a:spcPct val="110000"/>
                    </a:lnSpc>
                    <a:spcBef>
                      <a:spcPct val="50000"/>
                    </a:spcBef>
                    <a:buClrTx/>
                    <a:buSzTx/>
                    <a:buFontTx/>
                    <a:buNone/>
                    <a:defRPr/>
                  </a:pPr>
                  <a:r>
                    <a:rPr kumimoji="0" lang="en-US" sz="505" b="1" kern="1200" cap="none" spc="0" normalizeH="0" baseline="0" noProof="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+mn-ea"/>
                      <a:cs typeface="+mn-cs"/>
                    </a:rPr>
                    <a:t>ME</a:t>
                  </a:r>
                  <a:endParaRPr kumimoji="0" lang="ru-RU" sz="505" b="1" kern="1200" cap="none" spc="0" normalizeH="0" baseline="0" noProof="0" dirty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2" name="Прямая со стрелкой 81"/>
              <p:cNvCxnSpPr/>
              <p:nvPr/>
            </p:nvCxnSpPr>
            <p:spPr>
              <a:xfrm>
                <a:off x="6517689" y="4371837"/>
                <a:ext cx="0" cy="217697"/>
              </a:xfrm>
              <a:prstGeom prst="straightConnector1">
                <a:avLst/>
              </a:prstGeom>
              <a:ln w="12700">
                <a:prstDash val="sysDot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Прямоугольник 82"/>
              <p:cNvSpPr/>
              <p:nvPr/>
            </p:nvSpPr>
            <p:spPr>
              <a:xfrm>
                <a:off x="1027166" y="4043736"/>
                <a:ext cx="1192749" cy="255016"/>
              </a:xfrm>
              <a:prstGeom prst="rect">
                <a:avLst/>
              </a:prstGeom>
            </p:spPr>
            <p:txBody>
              <a:bodyPr>
                <a:spAutoFit/>
              </a:bodyPr>
              <a:p>
                <a:pPr algn="ctr" defTabSz="257175" eaLnBrk="0" hangingPunct="0">
                  <a:lnSpc>
                    <a:spcPct val="110000"/>
                  </a:lnSpc>
                  <a:spcBef>
                    <a:spcPct val="50000"/>
                  </a:spcBef>
                  <a:buNone/>
                </a:pPr>
                <a:r>
                  <a:rPr sz="5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Ведение </a:t>
                </a:r>
                <a:br>
                  <a:rPr sz="5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</a:br>
                <a:r>
                  <a:rPr sz="5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кодификатора дефектов</a:t>
                </a:r>
                <a:endParaRPr sz="5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69" name="Прямая со стрелкой 68"/>
            <p:cNvCxnSpPr/>
            <p:nvPr/>
          </p:nvCxnSpPr>
          <p:spPr>
            <a:xfrm>
              <a:off x="5441350" y="2074504"/>
              <a:ext cx="201528" cy="0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 стрелкой 69"/>
            <p:cNvCxnSpPr/>
            <p:nvPr/>
          </p:nvCxnSpPr>
          <p:spPr>
            <a:xfrm flipH="1" flipV="1">
              <a:off x="1034601" y="3378352"/>
              <a:ext cx="0" cy="166771"/>
            </a:xfrm>
            <a:prstGeom prst="straightConnector1">
              <a:avLst/>
            </a:prstGeom>
            <a:ln w="1270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Рисунок 8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558592" y="361830"/>
            <a:ext cx="1354161" cy="1353639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63492" name="Picture 90" descr="https://uaz-krym.ru/assets/images/social-logo.png?v=1"/>
          <p:cNvPicPr>
            <a:picLocks noChangeAspect="1"/>
          </p:cNvPicPr>
          <p:nvPr/>
        </p:nvPicPr>
        <p:blipFill>
          <a:blip r:embed="rId2"/>
          <a:srcRect l="23196" t="8264" r="22473" b="23386"/>
          <a:stretch>
            <a:fillRect/>
          </a:stretch>
        </p:blipFill>
        <p:spPr>
          <a:xfrm>
            <a:off x="300038" y="1398588"/>
            <a:ext cx="1347787" cy="890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3" name="Заголовок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185025" cy="1246188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100000"/>
              </a:lnSpc>
            </a:pPr>
            <a:r>
              <a:rPr lang="en-US" altLang="ru-RU" dirty="0">
                <a:solidFill>
                  <a:srgbClr val="080808"/>
                </a:solidFill>
              </a:rPr>
              <a:t>C</a:t>
            </a:r>
            <a:r>
              <a:rPr lang="ru-RU" altLang="ru-RU" dirty="0">
                <a:solidFill>
                  <a:srgbClr val="080808"/>
                </a:solidFill>
              </a:rPr>
              <a:t>лайд из выступления </a:t>
            </a:r>
            <a:br>
              <a:rPr lang="en-US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на Бизнес-форуме 1С:ERP 2018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br>
              <a:rPr lang="en-US" altLang="ru-RU" dirty="0">
                <a:solidFill>
                  <a:srgbClr val="000000"/>
                </a:solidFill>
              </a:rPr>
            </a:br>
            <a:r>
              <a:rPr lang="ru-RU" altLang="ru-RU" dirty="0"/>
              <a:t>Ступина Евгения, </a:t>
            </a:r>
            <a:br>
              <a:rPr lang="en-US" altLang="ru-RU" dirty="0"/>
            </a:br>
            <a:r>
              <a:rPr lang="en-US" altLang="ru-RU" dirty="0"/>
              <a:t>«</a:t>
            </a:r>
            <a:r>
              <a:rPr lang="ru-RU" altLang="ru-RU" dirty="0"/>
              <a:t>Ульяновский автомобильный завод</a:t>
            </a:r>
            <a:r>
              <a:rPr lang="en-US" altLang="ru-RU" dirty="0"/>
              <a:t>»</a:t>
            </a:r>
            <a:endParaRPr lang="ru-RU" altLang="ru-RU" dirty="0"/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14" name="Google Shape;193;p12"/>
          <p:cNvSpPr txBox="1"/>
          <p:nvPr/>
        </p:nvSpPr>
        <p:spPr>
          <a:xfrm>
            <a:off x="249238" y="1849438"/>
            <a:ext cx="8664575" cy="406400"/>
          </a:xfrm>
          <a:prstGeom prst="rect">
            <a:avLst/>
          </a:prstGeom>
          <a:noFill/>
          <a:ln w="9525">
            <a:noFill/>
          </a:ln>
        </p:spPr>
        <p:txBody>
          <a:bodyPr lIns="91425" tIns="91425" rIns="91425" bIns="9142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457200" lvl="0" indent="-355600" algn="ctr">
              <a:spcBef>
                <a:spcPts val="600"/>
              </a:spcBef>
              <a:spcAft>
                <a:spcPct val="0"/>
              </a:spcAft>
              <a:buClr>
                <a:srgbClr val="C7D3E6"/>
              </a:buClr>
              <a:buFont typeface="Roboto Condensed Light"/>
              <a:buNone/>
            </a:pPr>
            <a:r>
              <a:rPr lang="ru-RU" altLang="ru-RU" sz="1800" b="1" dirty="0">
                <a:solidFill>
                  <a:srgbClr val="D20000"/>
                </a:solidFill>
                <a:cs typeface="Arial" panose="020B0604020202020204" pitchFamily="34" charset="0"/>
                <a:sym typeface="Roboto Condensed Light"/>
              </a:rPr>
              <a:t>Синхронизация существующих систем</a:t>
            </a:r>
            <a:endParaRPr lang="ru-RU" altLang="ru-RU" sz="1800" dirty="0">
              <a:solidFill>
                <a:srgbClr val="D20000"/>
              </a:solidFill>
              <a:ea typeface="Arial" panose="020B0604020202020204" pitchFamily="34" charset="0"/>
              <a:sym typeface="Roboto Condensed Light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7556500" y="358775"/>
            <a:ext cx="1357313" cy="1357313"/>
          </a:xfrm>
          <a:prstGeom prst="ellipse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4516" name="Picture 8" descr="https://pbs.twimg.com/media/DYO90jnX0AAulV7.jpg"/>
          <p:cNvPicPr>
            <a:picLocks noChangeAspect="1"/>
          </p:cNvPicPr>
          <p:nvPr/>
        </p:nvPicPr>
        <p:blipFill>
          <a:blip r:embed="rId2"/>
          <a:srcRect l="10834" t="28728" r="4845" b="35635"/>
          <a:stretch>
            <a:fillRect/>
          </a:stretch>
        </p:blipFill>
        <p:spPr>
          <a:xfrm>
            <a:off x="87313" y="1455738"/>
            <a:ext cx="1639887" cy="461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17" name="Заголовок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548438" cy="1081088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100000"/>
              </a:lnSpc>
            </a:pPr>
            <a:r>
              <a:rPr lang="en-US" altLang="ru-RU" dirty="0">
                <a:solidFill>
                  <a:srgbClr val="080808"/>
                </a:solidFill>
              </a:rPr>
              <a:t>C</a:t>
            </a:r>
            <a:r>
              <a:rPr lang="ru-RU" altLang="ru-RU" dirty="0">
                <a:solidFill>
                  <a:srgbClr val="080808"/>
                </a:solidFill>
              </a:rPr>
              <a:t>лайд из выступления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на Бизнес-форуме 1С:ERP 2018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br>
              <a:rPr lang="ru-RU" altLang="ru-RU" dirty="0">
                <a:solidFill>
                  <a:srgbClr val="000000"/>
                </a:solidFill>
              </a:rPr>
            </a:br>
            <a:r>
              <a:rPr lang="ru-RU" altLang="ru-RU" dirty="0"/>
              <a:t>Ткачева Сергея, «Базэл Аэро»</a:t>
            </a:r>
            <a:endParaRPr lang="ru-RU" altLang="ru-RU" dirty="0"/>
          </a:p>
        </p:txBody>
      </p:sp>
      <p:pic>
        <p:nvPicPr>
          <p:cNvPr id="64518" name="Picture 9" descr="кадр_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38" y="2449513"/>
            <a:ext cx="8664575" cy="4152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Овал 5"/>
          <p:cNvSpPr/>
          <p:nvPr/>
        </p:nvSpPr>
        <p:spPr bwMode="auto">
          <a:xfrm>
            <a:off x="7556500" y="358775"/>
            <a:ext cx="1357313" cy="1357313"/>
          </a:xfrm>
          <a:prstGeom prst="ellipse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5539" name="Picture 3"/>
          <p:cNvPicPr>
            <a:picLocks noChangeAspect="1"/>
          </p:cNvPicPr>
          <p:nvPr/>
        </p:nvPicPr>
        <p:blipFill>
          <a:blip r:embed="rId2"/>
          <a:srcRect l="977" t="4596" r="1256" b="6065"/>
          <a:stretch>
            <a:fillRect/>
          </a:stretch>
        </p:blipFill>
        <p:spPr>
          <a:xfrm>
            <a:off x="260350" y="2014538"/>
            <a:ext cx="8653463" cy="4637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40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" y="1377950"/>
            <a:ext cx="1852612" cy="450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41" name="Заголовок 2"/>
          <p:cNvSpPr>
            <a:spLocks noGrp="1"/>
          </p:cNvSpPr>
          <p:nvPr>
            <p:ph type="title"/>
          </p:nvPr>
        </p:nvSpPr>
        <p:spPr>
          <a:xfrm>
            <a:off x="1692275" y="0"/>
            <a:ext cx="6483350" cy="160655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100000"/>
              </a:lnSpc>
            </a:pPr>
            <a:r>
              <a:rPr lang="en-US" altLang="ru-RU" dirty="0">
                <a:solidFill>
                  <a:srgbClr val="080808"/>
                </a:solidFill>
              </a:rPr>
              <a:t>C</a:t>
            </a:r>
            <a:r>
              <a:rPr lang="ru-RU" altLang="ru-RU" dirty="0">
                <a:solidFill>
                  <a:srgbClr val="080808"/>
                </a:solidFill>
              </a:rPr>
              <a:t>лайд из выступления на 8-й международной конференции «Решения 1С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для корпоративных клиентов» 2019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/>
              <a:t>Берзина Вячеслава, АО «Зарубежнефть»</a:t>
            </a:r>
            <a:endParaRPr lang="ru-RU" altLang="ru-RU" dirty="0"/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Овал 5"/>
          <p:cNvSpPr/>
          <p:nvPr/>
        </p:nvSpPr>
        <p:spPr bwMode="auto">
          <a:xfrm>
            <a:off x="7556500" y="358775"/>
            <a:ext cx="1357313" cy="1357313"/>
          </a:xfrm>
          <a:prstGeom prst="ellipse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6563" name="Picture 2"/>
          <p:cNvPicPr>
            <a:picLocks noChangeAspect="1"/>
          </p:cNvPicPr>
          <p:nvPr/>
        </p:nvPicPr>
        <p:blipFill>
          <a:blip r:embed="rId2"/>
          <a:srcRect t="2888" b="8514"/>
          <a:stretch>
            <a:fillRect/>
          </a:stretch>
        </p:blipFill>
        <p:spPr>
          <a:xfrm>
            <a:off x="785813" y="2020888"/>
            <a:ext cx="7559675" cy="457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564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3" y="1479550"/>
            <a:ext cx="1397000" cy="404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5" name="Заголовок 2"/>
          <p:cNvSpPr/>
          <p:nvPr/>
        </p:nvSpPr>
        <p:spPr>
          <a:xfrm>
            <a:off x="1692275" y="0"/>
            <a:ext cx="6483350" cy="16065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C</a:t>
            </a:r>
            <a: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лайд из выступления на 8-й международной конференции «Решения 1С </a:t>
            </a:r>
            <a:b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для корпоративных клиентов» 2019 </a:t>
            </a:r>
            <a:b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Лесового Романа, «МОЗАИКА-СИНТЕЗ»</a:t>
            </a:r>
            <a:endParaRPr lang="ru-RU" altLang="ru-RU" sz="20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Овал 5"/>
          <p:cNvSpPr/>
          <p:nvPr/>
        </p:nvSpPr>
        <p:spPr bwMode="auto">
          <a:xfrm>
            <a:off x="7556500" y="358775"/>
            <a:ext cx="1357313" cy="1357313"/>
          </a:xfrm>
          <a:prstGeom prst="ellipse">
            <a:avLst/>
          </a:prstGeom>
          <a:blipFill dpi="0" rotWithShape="1">
            <a:blip r:embed="rId1" cstate="print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758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13" y="1976438"/>
            <a:ext cx="8108950" cy="4654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Заголовок 2"/>
          <p:cNvSpPr/>
          <p:nvPr/>
        </p:nvSpPr>
        <p:spPr>
          <a:xfrm>
            <a:off x="1692275" y="0"/>
            <a:ext cx="6483350" cy="16065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C</a:t>
            </a:r>
            <a: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лайд из выступления на 8-й международной конференции «Решения 1С </a:t>
            </a:r>
            <a:b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для корпоративных клиентов» 2019 </a:t>
            </a:r>
            <a:b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Замураева Дмитрия, ООО «ГазАртСтрой»</a:t>
            </a:r>
            <a:endParaRPr lang="ru-RU" altLang="ru-RU" sz="20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188075" cy="1081088"/>
          </a:xfrm>
          <a:ln/>
        </p:spPr>
        <p:txBody>
          <a:bodyPr vert="horz" wrap="square" lIns="0" tIns="0" rIns="0" bIns="0" anchor="t" anchorCtr="0"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r>
              <a:rPr lang="ru-RU" altLang="ru-RU" dirty="0"/>
              <a:t>Внедрение «1С:ERP 2» </a:t>
            </a:r>
            <a:br>
              <a:rPr lang="ru-RU" altLang="ru-RU" dirty="0"/>
            </a:br>
            <a:r>
              <a:rPr lang="ru-RU" altLang="ru-RU" dirty="0"/>
              <a:t>в торгово-производственной компании «АКВАЛАЙФ» – лидере российского рынка безалкогольных напитков</a:t>
            </a:r>
            <a:endParaRPr lang="ru-RU" altLang="ru-RU" dirty="0"/>
          </a:p>
        </p:txBody>
      </p:sp>
      <p:sp>
        <p:nvSpPr>
          <p:cNvPr id="68611" name="Text Box 6"/>
          <p:cNvSpPr txBox="1"/>
          <p:nvPr/>
        </p:nvSpPr>
        <p:spPr>
          <a:xfrm>
            <a:off x="3424238" y="1878013"/>
            <a:ext cx="2197100" cy="3254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Архитектура решения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68612" name="Picture 8" descr="Аквалайф-лог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813" y="1482725"/>
            <a:ext cx="1331912" cy="390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8613" name="Group 31"/>
          <p:cNvGrpSpPr/>
          <p:nvPr/>
        </p:nvGrpSpPr>
        <p:grpSpPr>
          <a:xfrm>
            <a:off x="420688" y="2395538"/>
            <a:ext cx="8316912" cy="4213225"/>
            <a:chOff x="151" y="1359"/>
            <a:chExt cx="5455" cy="2804"/>
          </a:xfrm>
        </p:grpSpPr>
        <p:sp>
          <p:nvSpPr>
            <p:cNvPr id="68616" name="AutoShape 98"/>
            <p:cNvSpPr/>
            <p:nvPr/>
          </p:nvSpPr>
          <p:spPr>
            <a:xfrm>
              <a:off x="155" y="1359"/>
              <a:ext cx="1814" cy="453"/>
            </a:xfrm>
            <a:prstGeom prst="roundRect">
              <a:avLst>
                <a:gd name="adj" fmla="val 6181"/>
              </a:avLst>
            </a:prstGeom>
            <a:solidFill>
              <a:srgbClr val="9BC6DD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Банк клиенты</a:t>
              </a:r>
              <a:endParaRPr lang="ru-RU" altLang="ru-RU" sz="1100" dirty="0">
                <a:solidFill>
                  <a:srgbClr val="3E5057"/>
                </a:solidFill>
                <a:ea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617" name="AutoShape 99"/>
            <p:cNvSpPr/>
            <p:nvPr/>
          </p:nvSpPr>
          <p:spPr>
            <a:xfrm>
              <a:off x="3786" y="2088"/>
              <a:ext cx="1814" cy="680"/>
            </a:xfrm>
            <a:prstGeom prst="roundRect">
              <a:avLst>
                <a:gd name="adj" fmla="val 4264"/>
              </a:avLst>
            </a:prstGeom>
            <a:solidFill>
              <a:srgbClr val="F1EC12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1С:Документооборот КОРП</a:t>
              </a:r>
              <a:endParaRPr lang="ru-RU" altLang="ru-RU" sz="11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endParaRPr>
            </a:p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Функционал:</a:t>
              </a:r>
              <a:b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Выдача и контроль распоряжений.</a:t>
              </a:r>
              <a:b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Согласование документов.</a:t>
              </a:r>
              <a:b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Хранение сканов документов.</a:t>
              </a:r>
              <a:endParaRPr lang="ru-RU" altLang="ru-RU" sz="900" dirty="0">
                <a:solidFill>
                  <a:srgbClr val="3E5057"/>
                </a:solidFill>
                <a:ea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618" name="AutoShape 95"/>
            <p:cNvSpPr/>
            <p:nvPr/>
          </p:nvSpPr>
          <p:spPr>
            <a:xfrm>
              <a:off x="3786" y="1359"/>
              <a:ext cx="1814" cy="453"/>
            </a:xfrm>
            <a:prstGeom prst="roundRect">
              <a:avLst>
                <a:gd name="adj" fmla="val 8394"/>
              </a:avLst>
            </a:prstGeom>
            <a:solidFill>
              <a:srgbClr val="C7B299"/>
            </a:solidFill>
            <a:ln w="9525">
              <a:noFill/>
            </a:ln>
          </p:spPr>
          <p:txBody>
            <a:bodyPr wrap="none" tIns="54000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Прочие приложения:</a:t>
              </a:r>
              <a:endParaRPr lang="ru-RU" altLang="ru-RU" sz="11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endParaRPr>
            </a:p>
            <a:p>
              <a:pPr marL="0" lvl="0" indent="0" algn="ctr" eaLnBrk="1" hangingPunct="1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Сайты, Мобильные системы</a:t>
              </a:r>
              <a:endParaRPr lang="ru-RU" altLang="ru-RU" sz="900" dirty="0">
                <a:solidFill>
                  <a:srgbClr val="3E5057"/>
                </a:solidFill>
                <a:ea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619" name="AutoShape 99"/>
            <p:cNvSpPr/>
            <p:nvPr/>
          </p:nvSpPr>
          <p:spPr>
            <a:xfrm>
              <a:off x="3786" y="2893"/>
              <a:ext cx="1814" cy="453"/>
            </a:xfrm>
            <a:prstGeom prst="roundRect">
              <a:avLst>
                <a:gd name="adj" fmla="val 6181"/>
              </a:avLst>
            </a:prstGeom>
            <a:solidFill>
              <a:srgbClr val="F1EC12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1С:БП и 1С:ЗУП</a:t>
              </a:r>
              <a:endParaRPr lang="ru-RU" altLang="ru-RU" sz="11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endParaRPr>
            </a:p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Функционал:</a:t>
              </a:r>
              <a:b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Сдача отчетности</a:t>
              </a:r>
              <a:endParaRPr lang="ru-RU" altLang="ru-RU" sz="900" dirty="0">
                <a:solidFill>
                  <a:srgbClr val="3E5057"/>
                </a:solidFill>
                <a:ea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620" name="AutoShape 99"/>
            <p:cNvSpPr/>
            <p:nvPr/>
          </p:nvSpPr>
          <p:spPr>
            <a:xfrm>
              <a:off x="3792" y="3483"/>
              <a:ext cx="1814" cy="680"/>
            </a:xfrm>
            <a:prstGeom prst="roundRect">
              <a:avLst>
                <a:gd name="adj" fmla="val 6912"/>
              </a:avLst>
            </a:prstGeom>
            <a:solidFill>
              <a:srgbClr val="F1EC12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en-US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TMS</a:t>
              </a:r>
              <a:endParaRPr lang="ru-RU" altLang="ru-RU" sz="11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endParaRPr>
            </a:p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Функционал:</a:t>
              </a:r>
              <a:b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Планирование и маршрутизация транспорта</a:t>
              </a:r>
              <a:b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как собственного, так и привлеченного.</a:t>
              </a:r>
              <a:b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Учет затрат. Стыковка с КПК водителей</a:t>
              </a:r>
              <a:endParaRPr lang="ru-RU" altLang="ru-RU" sz="900" dirty="0">
                <a:solidFill>
                  <a:srgbClr val="3E5057"/>
                </a:solidFill>
                <a:ea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621" name="AutoShape 99"/>
            <p:cNvSpPr/>
            <p:nvPr/>
          </p:nvSpPr>
          <p:spPr>
            <a:xfrm>
              <a:off x="155" y="2088"/>
              <a:ext cx="1814" cy="1258"/>
            </a:xfrm>
            <a:prstGeom prst="roundRect">
              <a:avLst>
                <a:gd name="adj" fmla="val 4213"/>
              </a:avLst>
            </a:prstGeom>
            <a:solidFill>
              <a:srgbClr val="F1EC12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1С:</a:t>
              </a:r>
              <a:r>
                <a:rPr lang="en-US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ERP</a:t>
              </a:r>
              <a:r>
                <a:rPr lang="ru-RU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 (Редакция 2.4)</a:t>
              </a:r>
              <a:endParaRPr lang="ru-RU" altLang="ru-RU" sz="11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endParaRPr>
            </a:p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Производство</a:t>
              </a:r>
              <a:endPara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endParaRPr>
            </a:p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Функционал</a:t>
              </a:r>
              <a:b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Производство. Давальцы. Планирование.</a:t>
              </a:r>
              <a:b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Бюджетирование. Договора. </a:t>
              </a:r>
              <a:b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Заявки на расход ДС.</a:t>
              </a:r>
              <a:endParaRPr lang="ru-RU" altLang="ru-RU" sz="900" dirty="0">
                <a:solidFill>
                  <a:srgbClr val="3E5057"/>
                </a:solidFill>
                <a:ea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622" name="AutoShape 99"/>
            <p:cNvSpPr/>
            <p:nvPr/>
          </p:nvSpPr>
          <p:spPr>
            <a:xfrm>
              <a:off x="151" y="3710"/>
              <a:ext cx="1814" cy="453"/>
            </a:xfrm>
            <a:prstGeom prst="roundRect">
              <a:avLst>
                <a:gd name="adj" fmla="val 8829"/>
              </a:avLst>
            </a:prstGeom>
            <a:solidFill>
              <a:srgbClr val="F1EC12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1С:БП и 1С:ЗУП</a:t>
              </a:r>
              <a:endParaRPr lang="ru-RU" altLang="ru-RU" sz="11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endParaRPr>
            </a:p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Функционал:</a:t>
              </a:r>
              <a:b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Сдача отчетности</a:t>
              </a:r>
              <a:endParaRPr lang="ru-RU" altLang="ru-RU" sz="900" dirty="0">
                <a:solidFill>
                  <a:srgbClr val="3E5057"/>
                </a:solidFill>
                <a:ea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623" name="AutoShape 99"/>
            <p:cNvSpPr/>
            <p:nvPr/>
          </p:nvSpPr>
          <p:spPr>
            <a:xfrm>
              <a:off x="2181" y="3710"/>
              <a:ext cx="1360" cy="453"/>
            </a:xfrm>
            <a:prstGeom prst="roundRect">
              <a:avLst>
                <a:gd name="adj" fmla="val 12806"/>
              </a:avLst>
            </a:prstGeom>
            <a:solidFill>
              <a:srgbClr val="F1EC12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en-US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WMS</a:t>
              </a:r>
              <a:endParaRPr lang="ru-RU" altLang="ru-RU" sz="11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endParaRPr>
            </a:p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Функционал:</a:t>
              </a:r>
              <a:b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Складской учет</a:t>
              </a:r>
              <a:endParaRPr lang="ru-RU" altLang="ru-RU" sz="900" dirty="0">
                <a:solidFill>
                  <a:srgbClr val="3E5057"/>
                </a:solidFill>
                <a:ea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624" name="AutoShape 99"/>
            <p:cNvSpPr/>
            <p:nvPr/>
          </p:nvSpPr>
          <p:spPr>
            <a:xfrm>
              <a:off x="2181" y="2088"/>
              <a:ext cx="1360" cy="1258"/>
            </a:xfrm>
            <a:prstGeom prst="roundRect">
              <a:avLst>
                <a:gd name="adj" fmla="val 3815"/>
              </a:avLst>
            </a:prstGeom>
            <a:solidFill>
              <a:srgbClr val="F1EC12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1С:</a:t>
              </a:r>
              <a:r>
                <a:rPr lang="en-US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ERP</a:t>
              </a:r>
              <a:r>
                <a:rPr lang="ru-RU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 (Редакция 2.4)</a:t>
              </a:r>
              <a:endParaRPr lang="ru-RU" altLang="ru-RU" sz="11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endParaRPr>
            </a:p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Управленческий учет. Продажи</a:t>
              </a:r>
              <a:endPara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endParaRPr>
            </a:p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Функционал</a:t>
              </a:r>
              <a:b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Продажи. </a:t>
              </a:r>
              <a:b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Интеграция с сайтом,</a:t>
              </a:r>
              <a:b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 мобильными приложениями. </a:t>
              </a:r>
              <a:r>
                <a:rPr lang="en-US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CRM</a:t>
              </a: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.</a:t>
              </a:r>
              <a:b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Выписка Он-лайн.</a:t>
              </a:r>
              <a:b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Расчет экономики сделок</a:t>
              </a:r>
              <a:endParaRPr lang="ru-RU" altLang="ru-RU" sz="900" dirty="0">
                <a:solidFill>
                  <a:srgbClr val="3E5057"/>
                </a:solidFill>
                <a:ea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625" name="AutoShape 99"/>
            <p:cNvSpPr/>
            <p:nvPr/>
          </p:nvSpPr>
          <p:spPr>
            <a:xfrm>
              <a:off x="2181" y="1359"/>
              <a:ext cx="1360" cy="453"/>
            </a:xfrm>
            <a:prstGeom prst="roundRect">
              <a:avLst>
                <a:gd name="adj" fmla="val 9935"/>
              </a:avLst>
            </a:prstGeom>
            <a:solidFill>
              <a:srgbClr val="F1EC12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11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1С:БП и 1С:ЗУП</a:t>
              </a:r>
              <a:endParaRPr lang="ru-RU" altLang="ru-RU" sz="11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endParaRPr>
            </a:p>
            <a:p>
              <a:pPr marL="0" lvl="0" indent="0" algn="ctr" eaLnBrk="1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D8209"/>
                </a:buClr>
                <a:buSzPct val="100000"/>
                <a:buFontTx/>
                <a:buNone/>
              </a:pPr>
              <a: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Функционал:</a:t>
              </a:r>
              <a:br>
                <a:rPr lang="ru-RU" altLang="ru-RU" sz="900" b="1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</a:br>
              <a:r>
                <a:rPr lang="ru-RU" altLang="ru-RU" sz="900" dirty="0">
                  <a:solidFill>
                    <a:srgbClr val="3E5057"/>
                  </a:solidFill>
                  <a:cs typeface="Arial" panose="020B0604020202020204" pitchFamily="34" charset="0"/>
                  <a:sym typeface="Calibri" panose="020F0502020204030204" pitchFamily="34" charset="0"/>
                </a:rPr>
                <a:t>Сдача отчетности</a:t>
              </a:r>
              <a:endParaRPr lang="ru-RU" altLang="ru-RU" sz="900" dirty="0">
                <a:solidFill>
                  <a:srgbClr val="3E5057"/>
                </a:solidFill>
                <a:ea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8626" name="Line 113"/>
            <p:cNvSpPr/>
            <p:nvPr/>
          </p:nvSpPr>
          <p:spPr>
            <a:xfrm flipH="1" flipV="1">
              <a:off x="2864" y="1812"/>
              <a:ext cx="0" cy="276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triangle" w="lg" len="med"/>
              <a:tailEnd type="triangle" w="lg" len="med"/>
            </a:ln>
          </p:spPr>
        </p:sp>
        <p:sp>
          <p:nvSpPr>
            <p:cNvPr id="68627" name="Line 113"/>
            <p:cNvSpPr/>
            <p:nvPr/>
          </p:nvSpPr>
          <p:spPr>
            <a:xfrm flipH="1" flipV="1">
              <a:off x="1071" y="3346"/>
              <a:ext cx="0" cy="364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triangle" w="lg" len="med"/>
              <a:tailEnd type="triangle" w="lg" len="med"/>
            </a:ln>
          </p:spPr>
        </p:sp>
        <p:sp>
          <p:nvSpPr>
            <p:cNvPr id="68628" name="Line 113"/>
            <p:cNvSpPr/>
            <p:nvPr/>
          </p:nvSpPr>
          <p:spPr>
            <a:xfrm flipH="1" flipV="1">
              <a:off x="1071" y="1812"/>
              <a:ext cx="0" cy="276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triangle" w="lg" len="med"/>
              <a:tailEnd type="triangle" w="lg" len="med"/>
            </a:ln>
          </p:spPr>
        </p:sp>
        <p:sp>
          <p:nvSpPr>
            <p:cNvPr id="68629" name="Line 113"/>
            <p:cNvSpPr/>
            <p:nvPr/>
          </p:nvSpPr>
          <p:spPr>
            <a:xfrm flipH="1" flipV="1">
              <a:off x="1965" y="1812"/>
              <a:ext cx="216" cy="276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triangle" w="lg" len="med"/>
              <a:tailEnd type="triangle" w="lg" len="med"/>
            </a:ln>
          </p:spPr>
        </p:sp>
        <p:sp>
          <p:nvSpPr>
            <p:cNvPr id="68630" name="Line 113"/>
            <p:cNvSpPr/>
            <p:nvPr/>
          </p:nvSpPr>
          <p:spPr>
            <a:xfrm flipH="1">
              <a:off x="3541" y="1812"/>
              <a:ext cx="251" cy="276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triangle" w="lg" len="med"/>
              <a:tailEnd type="triangle" w="lg" len="med"/>
            </a:ln>
          </p:spPr>
        </p:sp>
        <p:sp>
          <p:nvSpPr>
            <p:cNvPr id="68631" name="Line 113"/>
            <p:cNvSpPr/>
            <p:nvPr/>
          </p:nvSpPr>
          <p:spPr>
            <a:xfrm flipV="1">
              <a:off x="3541" y="2466"/>
              <a:ext cx="245" cy="0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triangle" w="lg" len="med"/>
              <a:tailEnd type="triangle" w="lg" len="med"/>
            </a:ln>
          </p:spPr>
        </p:sp>
        <p:sp>
          <p:nvSpPr>
            <p:cNvPr id="68632" name="Line 113"/>
            <p:cNvSpPr/>
            <p:nvPr/>
          </p:nvSpPr>
          <p:spPr>
            <a:xfrm flipH="1" flipV="1">
              <a:off x="2872" y="3346"/>
              <a:ext cx="0" cy="364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triangle" w="lg" len="med"/>
              <a:tailEnd type="triangle" w="lg" len="med"/>
            </a:ln>
          </p:spPr>
        </p:sp>
        <p:sp>
          <p:nvSpPr>
            <p:cNvPr id="68633" name="Line 113"/>
            <p:cNvSpPr/>
            <p:nvPr/>
          </p:nvSpPr>
          <p:spPr>
            <a:xfrm flipV="1">
              <a:off x="3541" y="3113"/>
              <a:ext cx="245" cy="0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triangle" w="lg" len="med"/>
              <a:tailEnd type="triangle" w="lg" len="med"/>
            </a:ln>
          </p:spPr>
        </p:sp>
        <p:sp>
          <p:nvSpPr>
            <p:cNvPr id="68634" name="Line 113"/>
            <p:cNvSpPr/>
            <p:nvPr/>
          </p:nvSpPr>
          <p:spPr>
            <a:xfrm flipH="1" flipV="1">
              <a:off x="3541" y="3345"/>
              <a:ext cx="251" cy="138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triangle" w="lg" len="med"/>
              <a:tailEnd type="triangle" w="lg" len="med"/>
            </a:ln>
          </p:spPr>
        </p:sp>
        <p:sp>
          <p:nvSpPr>
            <p:cNvPr id="68635" name="Line 113"/>
            <p:cNvSpPr/>
            <p:nvPr/>
          </p:nvSpPr>
          <p:spPr>
            <a:xfrm flipV="1">
              <a:off x="1965" y="2459"/>
              <a:ext cx="216" cy="0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lg" len="med"/>
              <a:tailEnd type="triangle" w="lg" len="med"/>
            </a:ln>
          </p:spPr>
        </p:sp>
        <p:sp>
          <p:nvSpPr>
            <p:cNvPr id="68636" name="Line 113"/>
            <p:cNvSpPr/>
            <p:nvPr/>
          </p:nvSpPr>
          <p:spPr>
            <a:xfrm>
              <a:off x="1965" y="3346"/>
              <a:ext cx="1827" cy="264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lg" len="med"/>
              <a:tailEnd type="triangle" w="lg" len="med"/>
            </a:ln>
          </p:spPr>
        </p:sp>
        <p:sp>
          <p:nvSpPr>
            <p:cNvPr id="68637" name="Line 113"/>
            <p:cNvSpPr/>
            <p:nvPr/>
          </p:nvSpPr>
          <p:spPr>
            <a:xfrm flipH="1" flipV="1">
              <a:off x="1886" y="3364"/>
              <a:ext cx="289" cy="364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triangle" w="lg" len="med"/>
              <a:tailEnd type="triangle" w="lg" len="med"/>
            </a:ln>
          </p:spPr>
        </p:sp>
        <p:sp>
          <p:nvSpPr>
            <p:cNvPr id="68638" name="Line 113"/>
            <p:cNvSpPr/>
            <p:nvPr/>
          </p:nvSpPr>
          <p:spPr>
            <a:xfrm flipV="1">
              <a:off x="3541" y="3928"/>
              <a:ext cx="251" cy="0"/>
            </a:xfrm>
            <a:prstGeom prst="line">
              <a:avLst/>
            </a:prstGeom>
            <a:ln w="25400" cap="flat" cmpd="sng">
              <a:solidFill>
                <a:srgbClr val="3E5057"/>
              </a:solidFill>
              <a:prstDash val="solid"/>
              <a:headEnd type="none" w="lg" len="med"/>
              <a:tailEnd type="triangle" w="lg" len="med"/>
            </a:ln>
          </p:spPr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4882" y="358635"/>
            <a:ext cx="1358931" cy="1358931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68615" name="Прямоугольник 28"/>
          <p:cNvSpPr/>
          <p:nvPr/>
        </p:nvSpPr>
        <p:spPr>
          <a:xfrm>
            <a:off x="7624763" y="1774825"/>
            <a:ext cx="1289050" cy="495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080808"/>
                </a:solidFill>
                <a:cs typeface="Arial" panose="020B0604020202020204" pitchFamily="34" charset="0"/>
              </a:rPr>
              <a:t>Переверзев </a:t>
            </a:r>
            <a:br>
              <a:rPr lang="ru-RU" altLang="ru-RU" sz="12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200" b="1" dirty="0">
                <a:solidFill>
                  <a:srgbClr val="080808"/>
                </a:solidFill>
                <a:cs typeface="Arial" panose="020B0604020202020204" pitchFamily="34" charset="0"/>
              </a:rPr>
              <a:t>Николай</a:t>
            </a:r>
            <a:endParaRPr lang="ru-RU" altLang="ru-RU" sz="12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4" name="Picture 8" descr="Малахит-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063" y="1439863"/>
            <a:ext cx="1392237" cy="366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35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018213" cy="1081088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/>
              <a:t>Комплексная система управления предприятием на базе 1С</a:t>
            </a:r>
            <a:endParaRPr lang="ru-RU" altLang="ru-RU" dirty="0"/>
          </a:p>
        </p:txBody>
      </p:sp>
      <p:sp>
        <p:nvSpPr>
          <p:cNvPr id="69636" name="AutoShape 95"/>
          <p:cNvSpPr/>
          <p:nvPr/>
        </p:nvSpPr>
        <p:spPr>
          <a:xfrm>
            <a:off x="2405063" y="1987550"/>
            <a:ext cx="5767387" cy="2232025"/>
          </a:xfrm>
          <a:prstGeom prst="roundRect">
            <a:avLst>
              <a:gd name="adj" fmla="val 2134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37" name="Text Box 9"/>
          <p:cNvSpPr txBox="1"/>
          <p:nvPr/>
        </p:nvSpPr>
        <p:spPr>
          <a:xfrm>
            <a:off x="4970463" y="2009775"/>
            <a:ext cx="912812" cy="328613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b="1" dirty="0">
                <a:solidFill>
                  <a:srgbClr val="3E5057"/>
                </a:solidFill>
                <a:cs typeface="Arial" panose="020B0604020202020204" pitchFamily="34" charset="0"/>
              </a:rPr>
              <a:t>1C</a:t>
            </a: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</a:rPr>
              <a:t>:</a:t>
            </a:r>
            <a:r>
              <a:rPr lang="en-US" altLang="ru-RU" sz="1400" b="1" dirty="0">
                <a:solidFill>
                  <a:srgbClr val="3E5057"/>
                </a:solidFill>
                <a:cs typeface="Arial" panose="020B0604020202020204" pitchFamily="34" charset="0"/>
              </a:rPr>
              <a:t>ERP </a:t>
            </a:r>
            <a:endParaRPr lang="ru-RU" altLang="ru-RU" sz="14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69638" name="AutoShape 99"/>
          <p:cNvSpPr/>
          <p:nvPr/>
        </p:nvSpPr>
        <p:spPr>
          <a:xfrm>
            <a:off x="2540000" y="2354263"/>
            <a:ext cx="2698750" cy="431800"/>
          </a:xfrm>
          <a:prstGeom prst="roundRect">
            <a:avLst>
              <a:gd name="adj" fmla="val 11259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заказами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(договорами)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39" name="AutoShape 99"/>
          <p:cNvSpPr/>
          <p:nvPr/>
        </p:nvSpPr>
        <p:spPr>
          <a:xfrm>
            <a:off x="5330825" y="2354263"/>
            <a:ext cx="2698750" cy="431800"/>
          </a:xfrm>
          <a:prstGeom prst="roundRect">
            <a:avLst>
              <a:gd name="adj" fmla="val 9935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Оперативное планированиезаказов, 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бюджетами заказов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40" name="AutoShape 99"/>
          <p:cNvSpPr/>
          <p:nvPr/>
        </p:nvSpPr>
        <p:spPr>
          <a:xfrm>
            <a:off x="246063" y="1987550"/>
            <a:ext cx="1579562" cy="750888"/>
          </a:xfrm>
          <a:prstGeom prst="roundRect">
            <a:avLst>
              <a:gd name="adj" fmla="val 5907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41" name="AutoShape 98"/>
          <p:cNvSpPr/>
          <p:nvPr/>
        </p:nvSpPr>
        <p:spPr>
          <a:xfrm>
            <a:off x="374650" y="2286000"/>
            <a:ext cx="1306513" cy="342900"/>
          </a:xfrm>
          <a:prstGeom prst="roundRect">
            <a:avLst>
              <a:gd name="adj" fmla="val 14097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Сводный перечень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42" name="Text Box 15"/>
          <p:cNvSpPr txBox="1"/>
          <p:nvPr/>
        </p:nvSpPr>
        <p:spPr>
          <a:xfrm>
            <a:off x="603250" y="2005013"/>
            <a:ext cx="801688" cy="2619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График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69643" name="AutoShape 99"/>
          <p:cNvSpPr/>
          <p:nvPr/>
        </p:nvSpPr>
        <p:spPr>
          <a:xfrm>
            <a:off x="2540000" y="2874963"/>
            <a:ext cx="5499100" cy="1187450"/>
          </a:xfrm>
          <a:prstGeom prst="roundRect">
            <a:avLst>
              <a:gd name="adj" fmla="val 4634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44" name="AutoShape 98"/>
          <p:cNvSpPr/>
          <p:nvPr/>
        </p:nvSpPr>
        <p:spPr>
          <a:xfrm>
            <a:off x="2649538" y="2982913"/>
            <a:ext cx="955675" cy="431800"/>
          </a:xfrm>
          <a:prstGeom prst="roundRect">
            <a:avLst>
              <a:gd name="adj" fmla="val 9875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Сводный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перечень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45" name="AutoShape 98"/>
          <p:cNvSpPr/>
          <p:nvPr/>
        </p:nvSpPr>
        <p:spPr>
          <a:xfrm>
            <a:off x="2649538" y="3519488"/>
            <a:ext cx="955675" cy="431800"/>
          </a:xfrm>
          <a:prstGeom prst="roundRect">
            <a:avLst>
              <a:gd name="adj" fmla="val 9875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Договор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46" name="AutoShape 98"/>
          <p:cNvSpPr/>
          <p:nvPr/>
        </p:nvSpPr>
        <p:spPr>
          <a:xfrm>
            <a:off x="3770313" y="2982913"/>
            <a:ext cx="2016125" cy="431800"/>
          </a:xfrm>
          <a:prstGeom prst="roundRect">
            <a:avLst>
              <a:gd name="adj" fmla="val 9875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РКМ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47" name="AutoShape 98"/>
          <p:cNvSpPr/>
          <p:nvPr/>
        </p:nvSpPr>
        <p:spPr>
          <a:xfrm>
            <a:off x="5892800" y="2982913"/>
            <a:ext cx="2016125" cy="431800"/>
          </a:xfrm>
          <a:prstGeom prst="roundRect">
            <a:avLst>
              <a:gd name="adj" fmla="val 9875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Плановый заказ, этап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48" name="AutoShape 98"/>
          <p:cNvSpPr/>
          <p:nvPr/>
        </p:nvSpPr>
        <p:spPr>
          <a:xfrm>
            <a:off x="3770313" y="3519488"/>
            <a:ext cx="4144962" cy="431800"/>
          </a:xfrm>
          <a:prstGeom prst="roundRect">
            <a:avLst>
              <a:gd name="adj" fmla="val 9875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План работ по договору (собственные работы, контрагентские, 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материалы, командировки)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49" name="AutoShape 99"/>
          <p:cNvSpPr/>
          <p:nvPr/>
        </p:nvSpPr>
        <p:spPr>
          <a:xfrm>
            <a:off x="2409825" y="4446588"/>
            <a:ext cx="1652588" cy="409575"/>
          </a:xfrm>
          <a:prstGeom prst="roundRect">
            <a:avLst>
              <a:gd name="adj" fmla="val 13528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Сметы</a:t>
            </a:r>
            <a:endParaRPr lang="ru-RU" altLang="ru-RU" sz="1000" b="1" dirty="0">
              <a:solidFill>
                <a:srgbClr val="3E5057"/>
              </a:solidFill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Сбор, контроль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50" name="AutoShape 98"/>
          <p:cNvSpPr/>
          <p:nvPr/>
        </p:nvSpPr>
        <p:spPr>
          <a:xfrm>
            <a:off x="6778625" y="4446588"/>
            <a:ext cx="1393825" cy="409575"/>
          </a:xfrm>
          <a:prstGeom prst="roundRect">
            <a:avLst>
              <a:gd name="adj" fmla="val 5000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ФАКТ</a:t>
            </a:r>
            <a:endParaRPr lang="ru-RU" altLang="ru-RU" sz="10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51" name="AutoShape 95"/>
          <p:cNvSpPr/>
          <p:nvPr/>
        </p:nvSpPr>
        <p:spPr>
          <a:xfrm>
            <a:off x="2393950" y="5005388"/>
            <a:ext cx="6492875" cy="1619250"/>
          </a:xfrm>
          <a:prstGeom prst="roundRect">
            <a:avLst>
              <a:gd name="adj" fmla="val 7671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52" name="AutoShape 99"/>
          <p:cNvSpPr/>
          <p:nvPr/>
        </p:nvSpPr>
        <p:spPr>
          <a:xfrm>
            <a:off x="246063" y="2928938"/>
            <a:ext cx="1579562" cy="1938337"/>
          </a:xfrm>
          <a:prstGeom prst="roundRect">
            <a:avLst>
              <a:gd name="adj" fmla="val 5907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53" name="AutoShape 98"/>
          <p:cNvSpPr/>
          <p:nvPr/>
        </p:nvSpPr>
        <p:spPr>
          <a:xfrm>
            <a:off x="374650" y="3227388"/>
            <a:ext cx="1306513" cy="341312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Служебные записки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54" name="Text Box 30"/>
          <p:cNvSpPr txBox="1"/>
          <p:nvPr/>
        </p:nvSpPr>
        <p:spPr>
          <a:xfrm>
            <a:off x="246063" y="2946400"/>
            <a:ext cx="1579562" cy="261938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1С:Документооборот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69655" name="AutoShape 98"/>
          <p:cNvSpPr/>
          <p:nvPr/>
        </p:nvSpPr>
        <p:spPr>
          <a:xfrm>
            <a:off x="374650" y="3622675"/>
            <a:ext cx="1306513" cy="341313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Вход. Исход.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56" name="AutoShape 98"/>
          <p:cNvSpPr/>
          <p:nvPr/>
        </p:nvSpPr>
        <p:spPr>
          <a:xfrm>
            <a:off x="374650" y="4027488"/>
            <a:ext cx="1306513" cy="341312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Внутренние 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документы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57" name="AutoShape 98"/>
          <p:cNvSpPr/>
          <p:nvPr/>
        </p:nvSpPr>
        <p:spPr>
          <a:xfrm>
            <a:off x="374650" y="4430713"/>
            <a:ext cx="1306513" cy="341312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Согласование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договоров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58" name="AutoShape 99"/>
          <p:cNvSpPr/>
          <p:nvPr/>
        </p:nvSpPr>
        <p:spPr>
          <a:xfrm>
            <a:off x="254000" y="5068888"/>
            <a:ext cx="1577975" cy="1533525"/>
          </a:xfrm>
          <a:prstGeom prst="roundRect">
            <a:avLst>
              <a:gd name="adj" fmla="val 5907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59" name="AutoShape 98"/>
          <p:cNvSpPr/>
          <p:nvPr/>
        </p:nvSpPr>
        <p:spPr>
          <a:xfrm>
            <a:off x="382588" y="5368925"/>
            <a:ext cx="1304925" cy="341313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Кадровый учет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60" name="Text Box 36"/>
          <p:cNvSpPr txBox="1"/>
          <p:nvPr/>
        </p:nvSpPr>
        <p:spPr>
          <a:xfrm>
            <a:off x="254000" y="5087938"/>
            <a:ext cx="1577975" cy="2619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1С:ЗУП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69661" name="AutoShape 98"/>
          <p:cNvSpPr/>
          <p:nvPr/>
        </p:nvSpPr>
        <p:spPr>
          <a:xfrm>
            <a:off x="382588" y="5764213"/>
            <a:ext cx="1304925" cy="341312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Расчет ЗП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62" name="AutoShape 98"/>
          <p:cNvSpPr/>
          <p:nvPr/>
        </p:nvSpPr>
        <p:spPr>
          <a:xfrm>
            <a:off x="382588" y="6169025"/>
            <a:ext cx="1304925" cy="341313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персоналом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63" name="AutoShape 99"/>
          <p:cNvSpPr/>
          <p:nvPr/>
        </p:nvSpPr>
        <p:spPr>
          <a:xfrm>
            <a:off x="2538413" y="5132388"/>
            <a:ext cx="1524000" cy="1344612"/>
          </a:xfrm>
          <a:prstGeom prst="roundRect">
            <a:avLst>
              <a:gd name="adj" fmla="val 3403"/>
            </a:avLst>
          </a:prstGeom>
          <a:solidFill>
            <a:srgbClr val="F1EC12"/>
          </a:solidFill>
          <a:ln w="9525">
            <a:noFill/>
          </a:ln>
        </p:spPr>
        <p:txBody>
          <a:bodyPr wrap="none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Бюджетирование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управленческий учет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64" name="AutoShape 98"/>
          <p:cNvSpPr/>
          <p:nvPr/>
        </p:nvSpPr>
        <p:spPr>
          <a:xfrm>
            <a:off x="2649538" y="5495925"/>
            <a:ext cx="1258887" cy="409575"/>
          </a:xfrm>
          <a:prstGeom prst="roundRect">
            <a:avLst>
              <a:gd name="adj" fmla="val 9875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Бюджетная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модель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65" name="AutoShape 98"/>
          <p:cNvSpPr/>
          <p:nvPr/>
        </p:nvSpPr>
        <p:spPr>
          <a:xfrm>
            <a:off x="2649538" y="6002338"/>
            <a:ext cx="1258887" cy="407987"/>
          </a:xfrm>
          <a:prstGeom prst="roundRect">
            <a:avLst>
              <a:gd name="adj" fmla="val 9875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ОСК отчетность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66" name="Line 113"/>
          <p:cNvSpPr/>
          <p:nvPr/>
        </p:nvSpPr>
        <p:spPr>
          <a:xfrm flipV="1">
            <a:off x="6721475" y="5495925"/>
            <a:ext cx="457200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69667" name="Line 113"/>
          <p:cNvSpPr/>
          <p:nvPr/>
        </p:nvSpPr>
        <p:spPr>
          <a:xfrm flipV="1">
            <a:off x="4062413" y="5495925"/>
            <a:ext cx="44926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69668" name="Line 113"/>
          <p:cNvSpPr/>
          <p:nvPr/>
        </p:nvSpPr>
        <p:spPr>
          <a:xfrm flipV="1">
            <a:off x="5648325" y="4640263"/>
            <a:ext cx="1130300" cy="525462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69669" name="AutoShape 99"/>
          <p:cNvSpPr/>
          <p:nvPr/>
        </p:nvSpPr>
        <p:spPr>
          <a:xfrm>
            <a:off x="4511675" y="5165725"/>
            <a:ext cx="2209800" cy="1344613"/>
          </a:xfrm>
          <a:prstGeom prst="roundRect">
            <a:avLst>
              <a:gd name="adj" fmla="val 3403"/>
            </a:avLst>
          </a:prstGeom>
          <a:solidFill>
            <a:srgbClr val="F1EC12"/>
          </a:solidFill>
          <a:ln w="9525">
            <a:noFill/>
          </a:ln>
        </p:spPr>
        <p:txBody>
          <a:bodyPr wrap="none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БУ и НУ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70" name="AutoShape 98"/>
          <p:cNvSpPr/>
          <p:nvPr/>
        </p:nvSpPr>
        <p:spPr>
          <a:xfrm>
            <a:off x="4622800" y="5414963"/>
            <a:ext cx="1958975" cy="287337"/>
          </a:xfrm>
          <a:prstGeom prst="roundRect">
            <a:avLst>
              <a:gd name="adj" fmla="val 13259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Бухгалтерский учет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71" name="AutoShape 98"/>
          <p:cNvSpPr/>
          <p:nvPr/>
        </p:nvSpPr>
        <p:spPr>
          <a:xfrm>
            <a:off x="4622800" y="5768975"/>
            <a:ext cx="1958975" cy="287338"/>
          </a:xfrm>
          <a:prstGeom prst="roundRect">
            <a:avLst>
              <a:gd name="adj" fmla="val 19889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Налоговый учет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72" name="AutoShape 98"/>
          <p:cNvSpPr/>
          <p:nvPr/>
        </p:nvSpPr>
        <p:spPr>
          <a:xfrm>
            <a:off x="4622800" y="6124575"/>
            <a:ext cx="1958975" cy="287338"/>
          </a:xfrm>
          <a:prstGeom prst="roundRect">
            <a:avLst>
              <a:gd name="adj" fmla="val 1657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МСФО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73" name="AutoShape 99"/>
          <p:cNvSpPr/>
          <p:nvPr/>
        </p:nvSpPr>
        <p:spPr>
          <a:xfrm>
            <a:off x="7178675" y="5165725"/>
            <a:ext cx="1524000" cy="755650"/>
          </a:xfrm>
          <a:prstGeom prst="roundRect">
            <a:avLst>
              <a:gd name="adj" fmla="val 5884"/>
            </a:avLst>
          </a:prstGeom>
          <a:solidFill>
            <a:srgbClr val="F1EC12"/>
          </a:solidFill>
          <a:ln w="9525">
            <a:noFill/>
          </a:ln>
        </p:spPr>
        <p:txBody>
          <a:bodyPr wrap="none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Казначейство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74" name="AutoShape 98"/>
          <p:cNvSpPr/>
          <p:nvPr/>
        </p:nvSpPr>
        <p:spPr>
          <a:xfrm>
            <a:off x="7289800" y="5424488"/>
            <a:ext cx="1258888" cy="409575"/>
          </a:xfrm>
          <a:prstGeom prst="roundRect">
            <a:avLst>
              <a:gd name="adj" fmla="val 9875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ДС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69675" name="Line 113"/>
          <p:cNvSpPr/>
          <p:nvPr/>
        </p:nvSpPr>
        <p:spPr>
          <a:xfrm flipH="1" flipV="1">
            <a:off x="7431088" y="4219575"/>
            <a:ext cx="0" cy="227013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69676" name="Line 113"/>
          <p:cNvSpPr/>
          <p:nvPr/>
        </p:nvSpPr>
        <p:spPr>
          <a:xfrm flipH="1" flipV="1">
            <a:off x="7431088" y="4856163"/>
            <a:ext cx="0" cy="309562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69677" name="Line 113"/>
          <p:cNvSpPr/>
          <p:nvPr/>
        </p:nvSpPr>
        <p:spPr>
          <a:xfrm flipH="1" flipV="1">
            <a:off x="3267075" y="4867275"/>
            <a:ext cx="0" cy="138113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69678" name="Line 113"/>
          <p:cNvSpPr/>
          <p:nvPr/>
        </p:nvSpPr>
        <p:spPr>
          <a:xfrm flipV="1">
            <a:off x="2171700" y="3736975"/>
            <a:ext cx="477838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69679" name="Line 113"/>
          <p:cNvSpPr/>
          <p:nvPr/>
        </p:nvSpPr>
        <p:spPr>
          <a:xfrm flipV="1">
            <a:off x="1671638" y="4594225"/>
            <a:ext cx="50006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69680" name="Line 113"/>
          <p:cNvSpPr/>
          <p:nvPr/>
        </p:nvSpPr>
        <p:spPr>
          <a:xfrm flipH="1">
            <a:off x="2171700" y="3736975"/>
            <a:ext cx="0" cy="85725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69681" name="Line 113"/>
          <p:cNvSpPr/>
          <p:nvPr/>
        </p:nvSpPr>
        <p:spPr>
          <a:xfrm flipV="1">
            <a:off x="1687513" y="2468563"/>
            <a:ext cx="477837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69682" name="Line 113"/>
          <p:cNvSpPr/>
          <p:nvPr/>
        </p:nvSpPr>
        <p:spPr>
          <a:xfrm flipH="1">
            <a:off x="2165350" y="2455863"/>
            <a:ext cx="0" cy="750887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69683" name="Line 113"/>
          <p:cNvSpPr/>
          <p:nvPr/>
        </p:nvSpPr>
        <p:spPr>
          <a:xfrm flipV="1">
            <a:off x="2165350" y="3206750"/>
            <a:ext cx="23812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69684" name="Text Box 75"/>
          <p:cNvSpPr txBox="1"/>
          <p:nvPr/>
        </p:nvSpPr>
        <p:spPr>
          <a:xfrm>
            <a:off x="2409825" y="1503363"/>
            <a:ext cx="5762625" cy="3254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</a:rPr>
              <a:t>Как сейчас реализованы функциональные блоки</a:t>
            </a:r>
            <a:endParaRPr lang="ru-RU" altLang="ru-RU" sz="14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69685" name="AutoShape 99"/>
          <p:cNvSpPr/>
          <p:nvPr/>
        </p:nvSpPr>
        <p:spPr>
          <a:xfrm>
            <a:off x="7178675" y="6132513"/>
            <a:ext cx="1524000" cy="377825"/>
          </a:xfrm>
          <a:prstGeom prst="roundRect">
            <a:avLst>
              <a:gd name="adj" fmla="val 13444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 Договор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8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5927725" cy="1081088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/>
              <a:t>Внедрение 1С:ERP в ГК «Здоровая Ферма» </a:t>
            </a:r>
            <a:endParaRPr lang="ru-RU" altLang="ru-RU" dirty="0"/>
          </a:p>
        </p:txBody>
      </p:sp>
      <p:pic>
        <p:nvPicPr>
          <p:cNvPr id="70659" name="Picture 6" descr="Здоровая ферма-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388" y="1427163"/>
            <a:ext cx="1168400" cy="935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0" name="Line 113"/>
          <p:cNvSpPr/>
          <p:nvPr/>
        </p:nvSpPr>
        <p:spPr>
          <a:xfrm flipH="1">
            <a:off x="6692900" y="5226050"/>
            <a:ext cx="0" cy="1065213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0661" name="Line 113"/>
          <p:cNvSpPr/>
          <p:nvPr/>
        </p:nvSpPr>
        <p:spPr>
          <a:xfrm flipV="1">
            <a:off x="6692900" y="5226050"/>
            <a:ext cx="103187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0662" name="AutoShape 95"/>
          <p:cNvSpPr/>
          <p:nvPr/>
        </p:nvSpPr>
        <p:spPr>
          <a:xfrm>
            <a:off x="1754188" y="1365250"/>
            <a:ext cx="6910387" cy="5340350"/>
          </a:xfrm>
          <a:prstGeom prst="roundRect">
            <a:avLst>
              <a:gd name="adj" fmla="val 884"/>
            </a:avLst>
          </a:prstGeom>
          <a:noFill/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63" name="AutoShape 99"/>
          <p:cNvSpPr/>
          <p:nvPr/>
        </p:nvSpPr>
        <p:spPr>
          <a:xfrm>
            <a:off x="1882775" y="1743075"/>
            <a:ext cx="1517650" cy="1192213"/>
          </a:xfrm>
          <a:prstGeom prst="roundRect">
            <a:avLst>
              <a:gd name="adj" fmla="val 5907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64" name="AutoShape 98"/>
          <p:cNvSpPr/>
          <p:nvPr/>
        </p:nvSpPr>
        <p:spPr>
          <a:xfrm>
            <a:off x="2025650" y="2392363"/>
            <a:ext cx="1243013" cy="417512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Шлюз с ИС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Меркурий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65" name="Text Box 76"/>
          <p:cNvSpPr txBox="1"/>
          <p:nvPr/>
        </p:nvSpPr>
        <p:spPr>
          <a:xfrm>
            <a:off x="1882775" y="1760538"/>
            <a:ext cx="1517650" cy="5667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1С:УВС</a:t>
            </a:r>
            <a:b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(Управление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вет. св-вами)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0666" name="AutoShape 99"/>
          <p:cNvSpPr/>
          <p:nvPr/>
        </p:nvSpPr>
        <p:spPr>
          <a:xfrm>
            <a:off x="1892300" y="3203575"/>
            <a:ext cx="1514475" cy="1901825"/>
          </a:xfrm>
          <a:prstGeom prst="roundRect">
            <a:avLst>
              <a:gd name="adj" fmla="val 5907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67" name="Text Box 82"/>
          <p:cNvSpPr txBox="1"/>
          <p:nvPr/>
        </p:nvSpPr>
        <p:spPr>
          <a:xfrm>
            <a:off x="1892300" y="3221038"/>
            <a:ext cx="1514475" cy="2619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ITIL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0668" name="Line 113"/>
          <p:cNvSpPr/>
          <p:nvPr/>
        </p:nvSpPr>
        <p:spPr>
          <a:xfrm flipV="1">
            <a:off x="3397250" y="4224338"/>
            <a:ext cx="49847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0669" name="Text Box 91"/>
          <p:cNvSpPr txBox="1"/>
          <p:nvPr/>
        </p:nvSpPr>
        <p:spPr>
          <a:xfrm>
            <a:off x="1747838" y="1389063"/>
            <a:ext cx="6916737" cy="2952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Модель информационной системы «как будет» 2018 год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0670" name="AutoShape 95"/>
          <p:cNvSpPr/>
          <p:nvPr/>
        </p:nvSpPr>
        <p:spPr>
          <a:xfrm>
            <a:off x="3895725" y="1747838"/>
            <a:ext cx="2473325" cy="4216400"/>
          </a:xfrm>
          <a:prstGeom prst="roundRect">
            <a:avLst>
              <a:gd name="adj" fmla="val 2134"/>
            </a:avLst>
          </a:prstGeom>
          <a:solidFill>
            <a:srgbClr val="C7B299"/>
          </a:solidFill>
          <a:ln w="9525">
            <a:noFill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71" name="Text Box 93"/>
          <p:cNvSpPr txBox="1"/>
          <p:nvPr/>
        </p:nvSpPr>
        <p:spPr>
          <a:xfrm>
            <a:off x="3900488" y="1751013"/>
            <a:ext cx="2468562" cy="2952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Единая база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0672" name="AutoShape 99"/>
          <p:cNvSpPr/>
          <p:nvPr/>
        </p:nvSpPr>
        <p:spPr>
          <a:xfrm>
            <a:off x="4025900" y="2259013"/>
            <a:ext cx="2235200" cy="279400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НСИ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73" name="Text Box 95"/>
          <p:cNvSpPr txBox="1"/>
          <p:nvPr/>
        </p:nvSpPr>
        <p:spPr>
          <a:xfrm>
            <a:off x="3949700" y="1981200"/>
            <a:ext cx="2424113" cy="261938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0674" name="AutoShape 99"/>
          <p:cNvSpPr/>
          <p:nvPr/>
        </p:nvSpPr>
        <p:spPr>
          <a:xfrm>
            <a:off x="4024313" y="2601913"/>
            <a:ext cx="2235200" cy="279400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РСБУ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75" name="AutoShape 99"/>
          <p:cNvSpPr/>
          <p:nvPr/>
        </p:nvSpPr>
        <p:spPr>
          <a:xfrm>
            <a:off x="4025900" y="2935288"/>
            <a:ext cx="2235200" cy="279400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продажами / 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CRM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76" name="AutoShape 99"/>
          <p:cNvSpPr/>
          <p:nvPr/>
        </p:nvSpPr>
        <p:spPr>
          <a:xfrm>
            <a:off x="4024313" y="3278188"/>
            <a:ext cx="2235200" cy="277812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Закупки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77" name="AutoShape 99"/>
          <p:cNvSpPr/>
          <p:nvPr/>
        </p:nvSpPr>
        <p:spPr>
          <a:xfrm>
            <a:off x="4024313" y="3611563"/>
            <a:ext cx="2235200" cy="279400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Казначейство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78" name="AutoShape 99"/>
          <p:cNvSpPr/>
          <p:nvPr/>
        </p:nvSpPr>
        <p:spPr>
          <a:xfrm>
            <a:off x="4025900" y="3944938"/>
            <a:ext cx="2235200" cy="279400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логистикой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79" name="AutoShape 99"/>
          <p:cNvSpPr/>
          <p:nvPr/>
        </p:nvSpPr>
        <p:spPr>
          <a:xfrm>
            <a:off x="4025900" y="4278313"/>
            <a:ext cx="2235200" cy="279400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Элеватор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80" name="AutoShape 99"/>
          <p:cNvSpPr/>
          <p:nvPr/>
        </p:nvSpPr>
        <p:spPr>
          <a:xfrm>
            <a:off x="4024313" y="4614863"/>
            <a:ext cx="2235200" cy="277812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Ветеринария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81" name="AutoShape 99"/>
          <p:cNvSpPr/>
          <p:nvPr/>
        </p:nvSpPr>
        <p:spPr>
          <a:xfrm>
            <a:off x="4025900" y="4948238"/>
            <a:ext cx="2235200" cy="277812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Контур. 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EDI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82" name="AutoShape 99"/>
          <p:cNvSpPr/>
          <p:nvPr/>
        </p:nvSpPr>
        <p:spPr>
          <a:xfrm>
            <a:off x="4025900" y="5281613"/>
            <a:ext cx="2235200" cy="277812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Птицеводство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83" name="AutoShape 99"/>
          <p:cNvSpPr/>
          <p:nvPr/>
        </p:nvSpPr>
        <p:spPr>
          <a:xfrm>
            <a:off x="4025900" y="5614988"/>
            <a:ext cx="2235200" cy="277812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Свиноводство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84" name="AutoShape 98"/>
          <p:cNvSpPr/>
          <p:nvPr/>
        </p:nvSpPr>
        <p:spPr>
          <a:xfrm>
            <a:off x="2025650" y="3541713"/>
            <a:ext cx="1243013" cy="417512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доступами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85" name="AutoShape 98"/>
          <p:cNvSpPr/>
          <p:nvPr/>
        </p:nvSpPr>
        <p:spPr>
          <a:xfrm>
            <a:off x="2025650" y="4024313"/>
            <a:ext cx="1243013" cy="417512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конфигурацией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86" name="AutoShape 98"/>
          <p:cNvSpPr/>
          <p:nvPr/>
        </p:nvSpPr>
        <p:spPr>
          <a:xfrm>
            <a:off x="2025650" y="4506913"/>
            <a:ext cx="1243013" cy="487362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поддержкой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пользователей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87" name="Line 113"/>
          <p:cNvSpPr/>
          <p:nvPr/>
        </p:nvSpPr>
        <p:spPr>
          <a:xfrm flipV="1">
            <a:off x="3400425" y="2319338"/>
            <a:ext cx="496888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0688" name="AutoShape 99"/>
          <p:cNvSpPr/>
          <p:nvPr/>
        </p:nvSpPr>
        <p:spPr>
          <a:xfrm>
            <a:off x="6858000" y="1760538"/>
            <a:ext cx="1660525" cy="871537"/>
          </a:xfrm>
          <a:prstGeom prst="roundRect">
            <a:avLst>
              <a:gd name="adj" fmla="val 5907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89" name="AutoShape 98"/>
          <p:cNvSpPr/>
          <p:nvPr/>
        </p:nvSpPr>
        <p:spPr>
          <a:xfrm>
            <a:off x="7004050" y="2095500"/>
            <a:ext cx="1382713" cy="417513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Кадровый учет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 зарплата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90" name="Text Box 113"/>
          <p:cNvSpPr txBox="1"/>
          <p:nvPr/>
        </p:nvSpPr>
        <p:spPr>
          <a:xfrm>
            <a:off x="6858000" y="1776413"/>
            <a:ext cx="1660525" cy="2619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1С:ЗУП 3.1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0691" name="AutoShape 99"/>
          <p:cNvSpPr/>
          <p:nvPr/>
        </p:nvSpPr>
        <p:spPr>
          <a:xfrm>
            <a:off x="6858000" y="2881313"/>
            <a:ext cx="1660525" cy="869950"/>
          </a:xfrm>
          <a:prstGeom prst="roundRect">
            <a:avLst>
              <a:gd name="adj" fmla="val 5907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92" name="AutoShape 98"/>
          <p:cNvSpPr/>
          <p:nvPr/>
        </p:nvSpPr>
        <p:spPr>
          <a:xfrm>
            <a:off x="7004050" y="3216275"/>
            <a:ext cx="1382713" cy="417513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Документооборот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93" name="Text Box 116"/>
          <p:cNvSpPr txBox="1"/>
          <p:nvPr/>
        </p:nvSpPr>
        <p:spPr>
          <a:xfrm>
            <a:off x="6858000" y="2897188"/>
            <a:ext cx="1660525" cy="2619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1С:Документооборот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0694" name="AutoShape 99"/>
          <p:cNvSpPr/>
          <p:nvPr/>
        </p:nvSpPr>
        <p:spPr>
          <a:xfrm>
            <a:off x="6858000" y="4024313"/>
            <a:ext cx="1673225" cy="871537"/>
          </a:xfrm>
          <a:prstGeom prst="roundRect">
            <a:avLst>
              <a:gd name="adj" fmla="val 5907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95" name="AutoShape 98"/>
          <p:cNvSpPr/>
          <p:nvPr/>
        </p:nvSpPr>
        <p:spPr>
          <a:xfrm>
            <a:off x="7004050" y="4359275"/>
            <a:ext cx="1395413" cy="417513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складом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96" name="Text Box 122"/>
          <p:cNvSpPr txBox="1"/>
          <p:nvPr/>
        </p:nvSpPr>
        <p:spPr>
          <a:xfrm>
            <a:off x="6858000" y="4040188"/>
            <a:ext cx="1673225" cy="2619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WMS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0697" name="AutoShape 98"/>
          <p:cNvSpPr/>
          <p:nvPr/>
        </p:nvSpPr>
        <p:spPr>
          <a:xfrm>
            <a:off x="4508500" y="6169025"/>
            <a:ext cx="1244600" cy="417513"/>
          </a:xfrm>
          <a:prstGeom prst="roundRect">
            <a:avLst>
              <a:gd name="adj" fmla="val 19384"/>
            </a:avLst>
          </a:prstGeom>
          <a:solidFill>
            <a:srgbClr val="F1F6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1С:</a:t>
            </a:r>
            <a:r>
              <a:rPr lang="en-US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MES</a:t>
            </a:r>
            <a:endParaRPr lang="ru-RU" altLang="ru-RU" sz="10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698" name="Line 113"/>
          <p:cNvSpPr/>
          <p:nvPr/>
        </p:nvSpPr>
        <p:spPr>
          <a:xfrm flipV="1">
            <a:off x="6369050" y="2211388"/>
            <a:ext cx="496888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70699" name="Line 113"/>
          <p:cNvSpPr/>
          <p:nvPr/>
        </p:nvSpPr>
        <p:spPr>
          <a:xfrm flipV="1">
            <a:off x="6373813" y="3325813"/>
            <a:ext cx="496887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0700" name="Line 113"/>
          <p:cNvSpPr/>
          <p:nvPr/>
        </p:nvSpPr>
        <p:spPr>
          <a:xfrm flipV="1">
            <a:off x="6373813" y="4506913"/>
            <a:ext cx="496887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0701" name="AutoShape 98"/>
          <p:cNvSpPr/>
          <p:nvPr/>
        </p:nvSpPr>
        <p:spPr>
          <a:xfrm>
            <a:off x="6858000" y="6169025"/>
            <a:ext cx="1673225" cy="409575"/>
          </a:xfrm>
          <a:prstGeom prst="roundRect">
            <a:avLst>
              <a:gd name="adj" fmla="val 50000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АСУТП</a:t>
            </a:r>
            <a:endParaRPr lang="ru-RU" altLang="ru-RU" sz="10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0702" name="Line 113"/>
          <p:cNvSpPr/>
          <p:nvPr/>
        </p:nvSpPr>
        <p:spPr>
          <a:xfrm flipV="1">
            <a:off x="5753100" y="6438900"/>
            <a:ext cx="1104900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0703" name="Line 113"/>
          <p:cNvSpPr/>
          <p:nvPr/>
        </p:nvSpPr>
        <p:spPr>
          <a:xfrm>
            <a:off x="5114925" y="5954713"/>
            <a:ext cx="0" cy="214312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0704" name="Line 113"/>
          <p:cNvSpPr/>
          <p:nvPr/>
        </p:nvSpPr>
        <p:spPr>
          <a:xfrm flipV="1">
            <a:off x="7724775" y="4895850"/>
            <a:ext cx="0" cy="33020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0705" name="Line 113"/>
          <p:cNvSpPr/>
          <p:nvPr/>
        </p:nvSpPr>
        <p:spPr>
          <a:xfrm flipV="1">
            <a:off x="5754688" y="6291263"/>
            <a:ext cx="93821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2" name="Rectangle 2"/>
          <p:cNvSpPr>
            <a:spLocks noGrp="1"/>
          </p:cNvSpPr>
          <p:nvPr>
            <p:ph type="title"/>
          </p:nvPr>
        </p:nvSpPr>
        <p:spPr>
          <a:xfrm>
            <a:off x="1692275" y="290513"/>
            <a:ext cx="7189788" cy="1081087"/>
          </a:xfrm>
          <a:ln/>
        </p:spPr>
        <p:txBody>
          <a:bodyPr vert="horz" wrap="square" lIns="0" tIns="0" rIns="0" bIns="0" anchor="t" anchorCtr="0"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/>
              <a:t>Создание Единой Информационно-Управляющей Системы АО «Ачимгаз» в программном комплексе 1С:ERP 2 и 1С:Документооборот 8 КОРП  </a:t>
            </a:r>
            <a:endParaRPr lang="ru-RU" altLang="ru-RU" dirty="0"/>
          </a:p>
        </p:txBody>
      </p:sp>
      <p:pic>
        <p:nvPicPr>
          <p:cNvPr id="71683" name="Picture 6" descr="Ачимгаз-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138" y="1585913"/>
            <a:ext cx="1331912" cy="180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4" name="AutoShape 95"/>
          <p:cNvSpPr/>
          <p:nvPr/>
        </p:nvSpPr>
        <p:spPr>
          <a:xfrm>
            <a:off x="1282700" y="2224088"/>
            <a:ext cx="7599363" cy="4462462"/>
          </a:xfrm>
          <a:prstGeom prst="roundRect">
            <a:avLst>
              <a:gd name="adj" fmla="val 1542"/>
            </a:avLst>
          </a:prstGeom>
          <a:noFill/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685" name="Text Box 16"/>
          <p:cNvSpPr txBox="1"/>
          <p:nvPr/>
        </p:nvSpPr>
        <p:spPr>
          <a:xfrm>
            <a:off x="1282700" y="1752600"/>
            <a:ext cx="7599363" cy="325438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</a:rPr>
              <a:t>Целевая архитектура единой ИУС 1С (укрупненно)</a:t>
            </a:r>
            <a:endParaRPr lang="ru-RU" altLang="ru-RU" sz="14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686" name="AutoShape 99"/>
          <p:cNvSpPr/>
          <p:nvPr/>
        </p:nvSpPr>
        <p:spPr>
          <a:xfrm>
            <a:off x="2609850" y="4821238"/>
            <a:ext cx="1238250" cy="409575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Склад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687" name="AutoShape 98"/>
          <p:cNvSpPr/>
          <p:nvPr/>
        </p:nvSpPr>
        <p:spPr>
          <a:xfrm>
            <a:off x="1449388" y="2641600"/>
            <a:ext cx="1238250" cy="407988"/>
          </a:xfrm>
          <a:prstGeom prst="roundRect">
            <a:avLst>
              <a:gd name="adj" fmla="val 12866"/>
            </a:avLst>
          </a:prstGeom>
          <a:solidFill>
            <a:srgbClr val="F1F6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Инвестиционные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проекты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688" name="AutoShape 98"/>
          <p:cNvSpPr/>
          <p:nvPr/>
        </p:nvSpPr>
        <p:spPr>
          <a:xfrm>
            <a:off x="1785938" y="5386388"/>
            <a:ext cx="1239837" cy="409575"/>
          </a:xfrm>
          <a:prstGeom prst="roundRect">
            <a:avLst>
              <a:gd name="adj" fmla="val 12866"/>
            </a:avLst>
          </a:prstGeom>
          <a:solidFill>
            <a:srgbClr val="F1F6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ЗУП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689" name="AutoShape 98"/>
          <p:cNvSpPr/>
          <p:nvPr/>
        </p:nvSpPr>
        <p:spPr>
          <a:xfrm>
            <a:off x="4273550" y="2643188"/>
            <a:ext cx="1239838" cy="407987"/>
          </a:xfrm>
          <a:prstGeom prst="roundRect">
            <a:avLst>
              <a:gd name="adj" fmla="val 12866"/>
            </a:avLst>
          </a:prstGeom>
          <a:solidFill>
            <a:srgbClr val="F1F6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Бюджетирование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690" name="AutoShape 99"/>
          <p:cNvSpPr/>
          <p:nvPr/>
        </p:nvSpPr>
        <p:spPr>
          <a:xfrm>
            <a:off x="4273550" y="3881438"/>
            <a:ext cx="1239838" cy="852487"/>
          </a:xfrm>
          <a:prstGeom prst="roundRect">
            <a:avLst>
              <a:gd name="adj" fmla="val 11051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Закупки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691" name="AutoShape 98"/>
          <p:cNvSpPr/>
          <p:nvPr/>
        </p:nvSpPr>
        <p:spPr>
          <a:xfrm>
            <a:off x="7224713" y="2633663"/>
            <a:ext cx="1238250" cy="409575"/>
          </a:xfrm>
          <a:prstGeom prst="roundRect">
            <a:avLst>
              <a:gd name="adj" fmla="val 15074"/>
            </a:avLst>
          </a:prstGeom>
          <a:solidFill>
            <a:srgbClr val="F1F6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МСФО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692" name="AutoShape 98"/>
          <p:cNvSpPr/>
          <p:nvPr/>
        </p:nvSpPr>
        <p:spPr>
          <a:xfrm>
            <a:off x="7224713" y="3881438"/>
            <a:ext cx="1238250" cy="852487"/>
          </a:xfrm>
          <a:prstGeom prst="roundRect">
            <a:avLst>
              <a:gd name="adj" fmla="val 10662"/>
            </a:avLst>
          </a:prstGeom>
          <a:solidFill>
            <a:srgbClr val="F1F6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Казначейство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693" name="AutoShape 98"/>
          <p:cNvSpPr/>
          <p:nvPr/>
        </p:nvSpPr>
        <p:spPr>
          <a:xfrm>
            <a:off x="7224713" y="4938713"/>
            <a:ext cx="1238250" cy="681037"/>
          </a:xfrm>
          <a:prstGeom prst="roundRect">
            <a:avLst>
              <a:gd name="adj" fmla="val 10662"/>
            </a:avLst>
          </a:prstGeom>
          <a:solidFill>
            <a:srgbClr val="F1F6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Договоры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694" name="Text Box 60"/>
          <p:cNvSpPr txBox="1"/>
          <p:nvPr/>
        </p:nvSpPr>
        <p:spPr>
          <a:xfrm rot="-5400000">
            <a:off x="6597650" y="4156075"/>
            <a:ext cx="4197350" cy="33020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b="1" dirty="0">
                <a:solidFill>
                  <a:srgbClr val="3E5057"/>
                </a:solidFill>
                <a:cs typeface="Arial" panose="020B0604020202020204" pitchFamily="34" charset="0"/>
              </a:rPr>
              <a:t>ERP </a:t>
            </a: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</a:rPr>
              <a:t>2.2</a:t>
            </a:r>
            <a:r>
              <a:rPr lang="en-US" altLang="ru-RU" sz="1400" b="1" dirty="0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b="1" dirty="0">
                <a:solidFill>
                  <a:srgbClr val="3E5057"/>
                </a:solidFill>
                <a:cs typeface="Arial" panose="020B0604020202020204" pitchFamily="34" charset="0"/>
              </a:rPr>
              <a:t>+ ДО 2.1</a:t>
            </a:r>
            <a:endParaRPr lang="ru-RU" altLang="ru-RU" sz="14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695" name="AutoShape 98"/>
          <p:cNvSpPr/>
          <p:nvPr/>
        </p:nvSpPr>
        <p:spPr>
          <a:xfrm>
            <a:off x="1449388" y="6235700"/>
            <a:ext cx="7013575" cy="341313"/>
          </a:xfrm>
          <a:prstGeom prst="roundRect">
            <a:avLst>
              <a:gd name="adj" fmla="val 8810"/>
            </a:avLst>
          </a:prstGeom>
          <a:solidFill>
            <a:srgbClr val="F1F6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Учетные данные РСБУ</a:t>
            </a:r>
            <a:endParaRPr lang="ru-RU" altLang="ru-RU" sz="12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696" name="Line 113"/>
          <p:cNvSpPr/>
          <p:nvPr/>
        </p:nvSpPr>
        <p:spPr>
          <a:xfrm flipH="1">
            <a:off x="6405563" y="2868613"/>
            <a:ext cx="0" cy="47625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697" name="Line 113"/>
          <p:cNvSpPr/>
          <p:nvPr/>
        </p:nvSpPr>
        <p:spPr>
          <a:xfrm flipV="1">
            <a:off x="596900" y="2435225"/>
            <a:ext cx="4265613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698" name="Line 113"/>
          <p:cNvSpPr/>
          <p:nvPr/>
        </p:nvSpPr>
        <p:spPr>
          <a:xfrm flipV="1">
            <a:off x="2687638" y="2860675"/>
            <a:ext cx="158591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699" name="Line 113"/>
          <p:cNvSpPr/>
          <p:nvPr/>
        </p:nvSpPr>
        <p:spPr>
          <a:xfrm flipV="1">
            <a:off x="4879975" y="4737100"/>
            <a:ext cx="0" cy="301625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700" name="Line 113"/>
          <p:cNvSpPr/>
          <p:nvPr/>
        </p:nvSpPr>
        <p:spPr>
          <a:xfrm>
            <a:off x="4862513" y="2435225"/>
            <a:ext cx="0" cy="204788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701" name="Line 113"/>
          <p:cNvSpPr/>
          <p:nvPr/>
        </p:nvSpPr>
        <p:spPr>
          <a:xfrm flipH="1">
            <a:off x="596900" y="2435225"/>
            <a:ext cx="0" cy="1795463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702" name="AutoShape 98"/>
          <p:cNvSpPr/>
          <p:nvPr/>
        </p:nvSpPr>
        <p:spPr>
          <a:xfrm rot="-5400000">
            <a:off x="-90487" y="2960688"/>
            <a:ext cx="1363662" cy="708025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АСУТП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ИУС ДУ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ПК Инфоконт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703" name="Text Box 70"/>
          <p:cNvSpPr txBox="1"/>
          <p:nvPr/>
        </p:nvSpPr>
        <p:spPr>
          <a:xfrm>
            <a:off x="1549400" y="2224088"/>
            <a:ext cx="3321050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Производственные показатели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04" name="Text Box 71"/>
          <p:cNvSpPr txBox="1"/>
          <p:nvPr/>
        </p:nvSpPr>
        <p:spPr>
          <a:xfrm>
            <a:off x="2670175" y="2633663"/>
            <a:ext cx="1604963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План ввода ОС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05" name="Line 113"/>
          <p:cNvSpPr/>
          <p:nvPr/>
        </p:nvSpPr>
        <p:spPr>
          <a:xfrm flipV="1">
            <a:off x="5513388" y="2859088"/>
            <a:ext cx="171132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706" name="Text Box 73"/>
          <p:cNvSpPr txBox="1"/>
          <p:nvPr/>
        </p:nvSpPr>
        <p:spPr>
          <a:xfrm>
            <a:off x="5513388" y="2632075"/>
            <a:ext cx="1712912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Плановые показатели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07" name="Line 113"/>
          <p:cNvSpPr/>
          <p:nvPr/>
        </p:nvSpPr>
        <p:spPr>
          <a:xfrm>
            <a:off x="7858125" y="3357563"/>
            <a:ext cx="0" cy="534987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708" name="Line 113"/>
          <p:cNvSpPr/>
          <p:nvPr/>
        </p:nvSpPr>
        <p:spPr>
          <a:xfrm flipV="1">
            <a:off x="6405563" y="3344863"/>
            <a:ext cx="1462087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709" name="Text Box 76"/>
          <p:cNvSpPr txBox="1"/>
          <p:nvPr/>
        </p:nvSpPr>
        <p:spPr>
          <a:xfrm>
            <a:off x="6597650" y="3114675"/>
            <a:ext cx="1046163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Фин. лимиты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10" name="Line 113"/>
          <p:cNvSpPr/>
          <p:nvPr/>
        </p:nvSpPr>
        <p:spPr>
          <a:xfrm flipV="1">
            <a:off x="5519738" y="4002088"/>
            <a:ext cx="171291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711" name="Text Box 80"/>
          <p:cNvSpPr txBox="1"/>
          <p:nvPr/>
        </p:nvSpPr>
        <p:spPr>
          <a:xfrm>
            <a:off x="5519738" y="3775075"/>
            <a:ext cx="1714500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Прогноз платежей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12" name="Line 113"/>
          <p:cNvSpPr/>
          <p:nvPr/>
        </p:nvSpPr>
        <p:spPr>
          <a:xfrm flipV="1">
            <a:off x="5518150" y="4208463"/>
            <a:ext cx="1712913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71713" name="Text Box 82"/>
          <p:cNvSpPr txBox="1"/>
          <p:nvPr/>
        </p:nvSpPr>
        <p:spPr>
          <a:xfrm>
            <a:off x="5518150" y="3989388"/>
            <a:ext cx="1714500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Исполнение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14" name="Line 113"/>
          <p:cNvSpPr/>
          <p:nvPr/>
        </p:nvSpPr>
        <p:spPr>
          <a:xfrm flipV="1">
            <a:off x="6219825" y="5194300"/>
            <a:ext cx="1004888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715" name="Line 113"/>
          <p:cNvSpPr/>
          <p:nvPr/>
        </p:nvSpPr>
        <p:spPr>
          <a:xfrm flipH="1">
            <a:off x="6219825" y="4371975"/>
            <a:ext cx="0" cy="822325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716" name="Line 113"/>
          <p:cNvSpPr/>
          <p:nvPr/>
        </p:nvSpPr>
        <p:spPr>
          <a:xfrm flipV="1">
            <a:off x="5518150" y="4371975"/>
            <a:ext cx="70167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717" name="Line 113"/>
          <p:cNvSpPr/>
          <p:nvPr/>
        </p:nvSpPr>
        <p:spPr>
          <a:xfrm flipV="1">
            <a:off x="6040438" y="5364163"/>
            <a:ext cx="119221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718" name="Line 113"/>
          <p:cNvSpPr/>
          <p:nvPr/>
        </p:nvSpPr>
        <p:spPr>
          <a:xfrm flipH="1">
            <a:off x="6040438" y="4541838"/>
            <a:ext cx="0" cy="822325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719" name="Line 113"/>
          <p:cNvSpPr/>
          <p:nvPr/>
        </p:nvSpPr>
        <p:spPr>
          <a:xfrm flipV="1">
            <a:off x="5508625" y="4541838"/>
            <a:ext cx="531813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71720" name="Text Box 89"/>
          <p:cNvSpPr txBox="1"/>
          <p:nvPr/>
        </p:nvSpPr>
        <p:spPr>
          <a:xfrm>
            <a:off x="6126163" y="4818063"/>
            <a:ext cx="1122362" cy="3968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Данные 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по договорам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21" name="Text Box 90"/>
          <p:cNvSpPr txBox="1"/>
          <p:nvPr/>
        </p:nvSpPr>
        <p:spPr>
          <a:xfrm>
            <a:off x="6040438" y="5332413"/>
            <a:ext cx="1104900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Согласование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22" name="Line 113"/>
          <p:cNvSpPr/>
          <p:nvPr/>
        </p:nvSpPr>
        <p:spPr>
          <a:xfrm flipV="1">
            <a:off x="3848100" y="5033963"/>
            <a:ext cx="103187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71723" name="Text Box 92"/>
          <p:cNvSpPr txBox="1"/>
          <p:nvPr/>
        </p:nvSpPr>
        <p:spPr>
          <a:xfrm>
            <a:off x="3965575" y="4822825"/>
            <a:ext cx="846138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Запасы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24" name="Text Box 93"/>
          <p:cNvSpPr txBox="1"/>
          <p:nvPr/>
        </p:nvSpPr>
        <p:spPr>
          <a:xfrm>
            <a:off x="3884613" y="5029200"/>
            <a:ext cx="1023937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Поставки МТР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25" name="Line 113"/>
          <p:cNvSpPr/>
          <p:nvPr/>
        </p:nvSpPr>
        <p:spPr>
          <a:xfrm flipV="1">
            <a:off x="5056188" y="4733925"/>
            <a:ext cx="0" cy="785813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726" name="Line 113"/>
          <p:cNvSpPr/>
          <p:nvPr/>
        </p:nvSpPr>
        <p:spPr>
          <a:xfrm flipV="1">
            <a:off x="3022600" y="5519738"/>
            <a:ext cx="2033588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71727" name="Text Box 96"/>
          <p:cNvSpPr txBox="1"/>
          <p:nvPr/>
        </p:nvSpPr>
        <p:spPr>
          <a:xfrm>
            <a:off x="3025775" y="5300663"/>
            <a:ext cx="2030413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Договоры по персоналу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28" name="Text Box 97"/>
          <p:cNvSpPr txBox="1"/>
          <p:nvPr/>
        </p:nvSpPr>
        <p:spPr>
          <a:xfrm>
            <a:off x="2917825" y="5643563"/>
            <a:ext cx="2487613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Потребность в расходах на персонал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29" name="Line 113"/>
          <p:cNvSpPr/>
          <p:nvPr/>
        </p:nvSpPr>
        <p:spPr>
          <a:xfrm flipV="1">
            <a:off x="5232400" y="4732338"/>
            <a:ext cx="0" cy="944562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730" name="Line 113"/>
          <p:cNvSpPr/>
          <p:nvPr/>
        </p:nvSpPr>
        <p:spPr>
          <a:xfrm>
            <a:off x="3021013" y="5670550"/>
            <a:ext cx="2212975" cy="635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13344" name="Стрелка вправо 127"/>
          <p:cNvSpPr>
            <a:spLocks noChangeArrowheads="1"/>
          </p:cNvSpPr>
          <p:nvPr/>
        </p:nvSpPr>
        <p:spPr bwMode="auto">
          <a:xfrm rot="16200000">
            <a:off x="5834856" y="5834856"/>
            <a:ext cx="409575" cy="354013"/>
          </a:xfrm>
          <a:prstGeom prst="rightArrow">
            <a:avLst>
              <a:gd name="adj1" fmla="val 50000"/>
              <a:gd name="adj2" fmla="val 57848"/>
            </a:avLst>
          </a:prstGeom>
          <a:solidFill>
            <a:srgbClr val="F1F612"/>
          </a:solidFill>
          <a:ln w="19050" algn="ctr">
            <a:solidFill>
              <a:srgbClr val="3E5057"/>
            </a:solidFill>
            <a:round/>
          </a:ln>
        </p:spPr>
        <p:txBody>
          <a:bodyPr vert="eaVert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5F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1732" name="Стрелка вправо 127"/>
          <p:cNvSpPr/>
          <p:nvPr/>
        </p:nvSpPr>
        <p:spPr>
          <a:xfrm rot="5400000">
            <a:off x="5367338" y="5830888"/>
            <a:ext cx="409575" cy="354012"/>
          </a:xfrm>
          <a:prstGeom prst="rightArrow">
            <a:avLst>
              <a:gd name="adj1" fmla="val 50000"/>
              <a:gd name="adj2" fmla="val 57847"/>
            </a:avLst>
          </a:prstGeom>
          <a:solidFill>
            <a:srgbClr val="F1F612"/>
          </a:solidFill>
          <a:ln w="19050" cap="flat" cmpd="sng">
            <a:solidFill>
              <a:srgbClr val="3E5057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10800000" vert="eaVert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dirty="0">
              <a:solidFill>
                <a:srgbClr val="5F0000"/>
              </a:solidFill>
              <a:ea typeface="Arial" panose="020B0604020202020204" pitchFamily="34" charset="0"/>
            </a:endParaRPr>
          </a:p>
        </p:txBody>
      </p:sp>
      <p:sp>
        <p:nvSpPr>
          <p:cNvPr id="71733" name="Line 113"/>
          <p:cNvSpPr/>
          <p:nvPr/>
        </p:nvSpPr>
        <p:spPr>
          <a:xfrm flipV="1">
            <a:off x="596900" y="4230688"/>
            <a:ext cx="852488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734" name="Text Box 104"/>
          <p:cNvSpPr txBox="1"/>
          <p:nvPr/>
        </p:nvSpPr>
        <p:spPr>
          <a:xfrm>
            <a:off x="469900" y="3989388"/>
            <a:ext cx="960438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Наработка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35" name="AutoShape 98"/>
          <p:cNvSpPr/>
          <p:nvPr/>
        </p:nvSpPr>
        <p:spPr>
          <a:xfrm rot="-5400000">
            <a:off x="-84137" y="4849813"/>
            <a:ext cx="1363662" cy="708025"/>
          </a:xfrm>
          <a:prstGeom prst="roundRect">
            <a:avLst>
              <a:gd name="adj" fmla="val 19384"/>
            </a:avLst>
          </a:prstGeom>
          <a:solidFill>
            <a:srgbClr val="9BC6DD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Мониторинг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показателей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Telerik Kendo UI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736" name="Стрелка вправо 127"/>
          <p:cNvSpPr/>
          <p:nvPr/>
        </p:nvSpPr>
        <p:spPr>
          <a:xfrm rot="10800000">
            <a:off x="992188" y="5029200"/>
            <a:ext cx="252412" cy="3540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BC6DD"/>
          </a:solidFill>
          <a:ln w="19050" cap="flat" cmpd="sng">
            <a:solidFill>
              <a:srgbClr val="3E5057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10800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dirty="0">
              <a:solidFill>
                <a:srgbClr val="5F0000"/>
              </a:solidFill>
              <a:ea typeface="Arial" panose="020B0604020202020204" pitchFamily="34" charset="0"/>
            </a:endParaRPr>
          </a:p>
        </p:txBody>
      </p:sp>
      <p:sp>
        <p:nvSpPr>
          <p:cNvPr id="71737" name="Line 113"/>
          <p:cNvSpPr/>
          <p:nvPr/>
        </p:nvSpPr>
        <p:spPr>
          <a:xfrm flipV="1">
            <a:off x="2689225" y="4298950"/>
            <a:ext cx="1585913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738" name="Text Box 108"/>
          <p:cNvSpPr txBox="1"/>
          <p:nvPr/>
        </p:nvSpPr>
        <p:spPr>
          <a:xfrm>
            <a:off x="2689225" y="4273550"/>
            <a:ext cx="1584325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Потребности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39" name="Text Box 110"/>
          <p:cNvSpPr txBox="1"/>
          <p:nvPr/>
        </p:nvSpPr>
        <p:spPr>
          <a:xfrm>
            <a:off x="1687513" y="4648200"/>
            <a:ext cx="960437" cy="3968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Списание МТР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40" name="Line 113"/>
          <p:cNvSpPr/>
          <p:nvPr/>
        </p:nvSpPr>
        <p:spPr>
          <a:xfrm flipV="1">
            <a:off x="1757363" y="5019675"/>
            <a:ext cx="852487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741" name="Line 113"/>
          <p:cNvSpPr/>
          <p:nvPr/>
        </p:nvSpPr>
        <p:spPr>
          <a:xfrm flipH="1">
            <a:off x="1757363" y="4427538"/>
            <a:ext cx="0" cy="601662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742" name="AutoShape 98"/>
          <p:cNvSpPr/>
          <p:nvPr/>
        </p:nvSpPr>
        <p:spPr>
          <a:xfrm>
            <a:off x="1450975" y="4024313"/>
            <a:ext cx="1238250" cy="409575"/>
          </a:xfrm>
          <a:prstGeom prst="roundRect">
            <a:avLst>
              <a:gd name="adj" fmla="val 12866"/>
            </a:avLst>
          </a:prstGeom>
          <a:solidFill>
            <a:srgbClr val="F1F6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ТОиР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743" name="Line 113"/>
          <p:cNvSpPr/>
          <p:nvPr/>
        </p:nvSpPr>
        <p:spPr>
          <a:xfrm>
            <a:off x="2089150" y="3043238"/>
            <a:ext cx="0" cy="981075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744" name="Text Box 115"/>
          <p:cNvSpPr txBox="1"/>
          <p:nvPr/>
        </p:nvSpPr>
        <p:spPr>
          <a:xfrm rot="-5400000">
            <a:off x="1422400" y="3344863"/>
            <a:ext cx="960438" cy="3968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План ввода объектов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45" name="Line 113"/>
          <p:cNvSpPr/>
          <p:nvPr/>
        </p:nvSpPr>
        <p:spPr>
          <a:xfrm>
            <a:off x="2917825" y="3354388"/>
            <a:ext cx="0" cy="944562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746" name="Line 113"/>
          <p:cNvSpPr/>
          <p:nvPr/>
        </p:nvSpPr>
        <p:spPr>
          <a:xfrm>
            <a:off x="2344738" y="3043238"/>
            <a:ext cx="0" cy="32385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747" name="Line 113"/>
          <p:cNvSpPr/>
          <p:nvPr/>
        </p:nvSpPr>
        <p:spPr>
          <a:xfrm flipV="1">
            <a:off x="2344738" y="3362325"/>
            <a:ext cx="573087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748" name="Line 113"/>
          <p:cNvSpPr/>
          <p:nvPr/>
        </p:nvSpPr>
        <p:spPr>
          <a:xfrm flipV="1">
            <a:off x="3143250" y="4024313"/>
            <a:ext cx="1131888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749" name="Line 113"/>
          <p:cNvSpPr/>
          <p:nvPr/>
        </p:nvSpPr>
        <p:spPr>
          <a:xfrm>
            <a:off x="3152775" y="2943225"/>
            <a:ext cx="0" cy="1081088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none" w="lg" len="med"/>
          </a:ln>
        </p:spPr>
      </p:sp>
      <p:sp>
        <p:nvSpPr>
          <p:cNvPr id="71750" name="Line 113"/>
          <p:cNvSpPr/>
          <p:nvPr/>
        </p:nvSpPr>
        <p:spPr>
          <a:xfrm flipV="1">
            <a:off x="2686050" y="2943225"/>
            <a:ext cx="46672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71751" name="Text Box 122"/>
          <p:cNvSpPr txBox="1"/>
          <p:nvPr/>
        </p:nvSpPr>
        <p:spPr>
          <a:xfrm>
            <a:off x="3208338" y="3646488"/>
            <a:ext cx="1046162" cy="3968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Плановые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затраты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52" name="Text Box 123"/>
          <p:cNvSpPr txBox="1"/>
          <p:nvPr/>
        </p:nvSpPr>
        <p:spPr>
          <a:xfrm>
            <a:off x="3189288" y="2851150"/>
            <a:ext cx="1025525" cy="3968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Капитальные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затраты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53" name="Line 113"/>
          <p:cNvSpPr/>
          <p:nvPr/>
        </p:nvSpPr>
        <p:spPr>
          <a:xfrm>
            <a:off x="5056188" y="3057525"/>
            <a:ext cx="0" cy="823913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71754" name="Line 113"/>
          <p:cNvSpPr/>
          <p:nvPr/>
        </p:nvSpPr>
        <p:spPr>
          <a:xfrm>
            <a:off x="4808538" y="3059113"/>
            <a:ext cx="0" cy="823912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71755" name="Text Box 126"/>
          <p:cNvSpPr txBox="1"/>
          <p:nvPr/>
        </p:nvSpPr>
        <p:spPr>
          <a:xfrm rot="-5400000">
            <a:off x="4103688" y="3184525"/>
            <a:ext cx="854075" cy="5365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Макроэкон. Параметры 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и экон. лимиты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1756" name="Text Box 127"/>
          <p:cNvSpPr txBox="1"/>
          <p:nvPr/>
        </p:nvSpPr>
        <p:spPr>
          <a:xfrm rot="-5400000">
            <a:off x="4840288" y="3262313"/>
            <a:ext cx="836612" cy="3968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Плановые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затраты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Text Box 3"/>
          <p:cNvSpPr txBox="1"/>
          <p:nvPr/>
        </p:nvSpPr>
        <p:spPr>
          <a:xfrm>
            <a:off x="1490663" y="1906588"/>
            <a:ext cx="7397750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1415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Башкирская электросетевая компания (БЭСК).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ERP, ECM, MDM, EAM системы 1С развернуты более чем  на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10 000 рабочих мест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. Обеспечена контролируемость бизнес-процессов, управление на основе актуальных данных.</a:t>
            </a:r>
            <a:endParaRPr lang="en-US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26627" name="Text Box 3"/>
          <p:cNvSpPr txBox="1"/>
          <p:nvPr/>
        </p:nvSpPr>
        <p:spPr>
          <a:xfrm>
            <a:off x="1492250" y="2914650"/>
            <a:ext cx="7396163" cy="942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1415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КАМАЗ.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На платформе «1С:Предприятие 8» автоматизировано более </a:t>
            </a:r>
            <a:b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8 000 рабочих мест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в группе КАМАЗ. Сокращены издержки, оптимизированы процессы управления и учета, обеспечена оперативная консолидация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и анализ финансовой отчетности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по всем дочерним обществам. </a:t>
            </a:r>
            <a:endParaRPr lang="en-US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26628" name="Text Box 3"/>
          <p:cNvSpPr txBox="1"/>
          <p:nvPr/>
        </p:nvSpPr>
        <p:spPr>
          <a:xfrm>
            <a:off x="1495425" y="4090988"/>
            <a:ext cx="7392988" cy="730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1415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Группа компаний «СОЛЛЕРС».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Более </a:t>
            </a:r>
            <a:r>
              <a:rPr lang="en-US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6 000 рабочих мест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. Снижены производственные затраты и неликвидные запасы, повышена ритмичность обеспечения производства, сокращены простои.</a:t>
            </a:r>
            <a:endParaRPr lang="en-US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26629" name="Text Box 3"/>
          <p:cNvSpPr txBox="1"/>
          <p:nvPr/>
        </p:nvSpPr>
        <p:spPr>
          <a:xfrm>
            <a:off x="1497013" y="5084763"/>
            <a:ext cx="7391400" cy="1155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1415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</a:rPr>
              <a:t>Государственная корпорация «Росатом»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повышает эффективность </a:t>
            </a:r>
            <a:b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около 100 предприятий с помощью 1С ERP Росатом, в системе работает </a:t>
            </a:r>
            <a:b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более 7 000 сотрудников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. CPM-система 1С:Управление холдингом объединяет более 1 500 сотрудников Росатома  и дочерних холдингов. Выстроены сквозные процессы управления атомной отраслью.</a:t>
            </a:r>
            <a:endParaRPr lang="en-US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26630" name="Picture 12" descr="лого-БЭС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" y="2068513"/>
            <a:ext cx="1366838" cy="34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Picture 13" descr="лого-кама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" y="3014663"/>
            <a:ext cx="520700" cy="720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Picture 14" descr="лого-соллер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8" y="4279900"/>
            <a:ext cx="1223962" cy="366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3" name="Picture 15" descr="лого-росатом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25" y="5308600"/>
            <a:ext cx="571500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4" name="Заголовок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r>
              <a:rPr lang="ru-RU" altLang="ru-RU" dirty="0"/>
              <a:t>1С:ПРЕДПРИЯТИЕ</a:t>
            </a:r>
            <a:r>
              <a:rPr lang="ru-RU" altLang="ru-RU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–</a:t>
            </a:r>
            <a:r>
              <a:rPr lang="ru-RU" altLang="ru-RU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это масштабно</a:t>
            </a:r>
            <a:endParaRPr lang="ru-RU" alt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2706" name="Picture 6" descr="Пассажиравтотранспорт-лог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0" y="1620838"/>
            <a:ext cx="1565275" cy="222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7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116638" cy="1081088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/>
              <a:t>Внедрение корпоративной информационной </a:t>
            </a:r>
            <a:br>
              <a:rPr lang="ru-RU" altLang="ru-RU" dirty="0"/>
            </a:br>
            <a:r>
              <a:rPr lang="ru-RU" altLang="ru-RU" dirty="0"/>
              <a:t>ERP-системы в СПб ГУП «Пассажиравтотранс»</a:t>
            </a:r>
            <a:endParaRPr lang="ru-RU" altLang="ru-RU" dirty="0"/>
          </a:p>
        </p:txBody>
      </p:sp>
      <p:sp>
        <p:nvSpPr>
          <p:cNvPr id="72708" name="Text Box 6"/>
          <p:cNvSpPr txBox="1"/>
          <p:nvPr/>
        </p:nvSpPr>
        <p:spPr>
          <a:xfrm>
            <a:off x="239713" y="1677988"/>
            <a:ext cx="8675687" cy="3254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Архитектура решения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sp>
        <p:nvSpPr>
          <p:cNvPr id="72709" name="AutoShape 95"/>
          <p:cNvSpPr/>
          <p:nvPr/>
        </p:nvSpPr>
        <p:spPr>
          <a:xfrm>
            <a:off x="371475" y="2355850"/>
            <a:ext cx="3959225" cy="3959225"/>
          </a:xfrm>
          <a:prstGeom prst="roundRect">
            <a:avLst>
              <a:gd name="adj" fmla="val 1602"/>
            </a:avLst>
          </a:prstGeom>
          <a:noFill/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2710" name="Text Box 10"/>
          <p:cNvSpPr txBox="1"/>
          <p:nvPr/>
        </p:nvSpPr>
        <p:spPr>
          <a:xfrm>
            <a:off x="371475" y="2435225"/>
            <a:ext cx="3959225" cy="2952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ERP 2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2711" name="AutoShape 99"/>
          <p:cNvSpPr/>
          <p:nvPr/>
        </p:nvSpPr>
        <p:spPr>
          <a:xfrm>
            <a:off x="495300" y="2814638"/>
            <a:ext cx="1800225" cy="719137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персоналом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(кадровый учет)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2712" name="AutoShape 99"/>
          <p:cNvSpPr/>
          <p:nvPr/>
        </p:nvSpPr>
        <p:spPr>
          <a:xfrm>
            <a:off x="2389188" y="2814638"/>
            <a:ext cx="1800225" cy="719137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Расчет зарплаты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2713" name="AutoShape 99"/>
          <p:cNvSpPr/>
          <p:nvPr/>
        </p:nvSpPr>
        <p:spPr>
          <a:xfrm>
            <a:off x="495300" y="3676650"/>
            <a:ext cx="1800225" cy="719138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Учет транспортных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средств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2714" name="AutoShape 99"/>
          <p:cNvSpPr/>
          <p:nvPr/>
        </p:nvSpPr>
        <p:spPr>
          <a:xfrm>
            <a:off x="2389188" y="3676650"/>
            <a:ext cx="1800225" cy="719138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Регламентированный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учет (БУ и НУ)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2715" name="AutoShape 99"/>
          <p:cNvSpPr/>
          <p:nvPr/>
        </p:nvSpPr>
        <p:spPr>
          <a:xfrm>
            <a:off x="495300" y="4548188"/>
            <a:ext cx="1800225" cy="719137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Складской учет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2716" name="AutoShape 99"/>
          <p:cNvSpPr/>
          <p:nvPr/>
        </p:nvSpPr>
        <p:spPr>
          <a:xfrm>
            <a:off x="2389188" y="4548188"/>
            <a:ext cx="1800225" cy="719137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финансами,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казначейство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2717" name="AutoShape 99"/>
          <p:cNvSpPr/>
          <p:nvPr/>
        </p:nvSpPr>
        <p:spPr>
          <a:xfrm>
            <a:off x="495300" y="5419725"/>
            <a:ext cx="1800225" cy="719138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Централизованные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участки (производство)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2718" name="AutoShape 99"/>
          <p:cNvSpPr/>
          <p:nvPr/>
        </p:nvSpPr>
        <p:spPr>
          <a:xfrm>
            <a:off x="2389188" y="5419725"/>
            <a:ext cx="1800225" cy="719138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закупками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2719" name="AutoShape 95"/>
          <p:cNvSpPr/>
          <p:nvPr/>
        </p:nvSpPr>
        <p:spPr>
          <a:xfrm>
            <a:off x="4805363" y="2359025"/>
            <a:ext cx="3959225" cy="3238500"/>
          </a:xfrm>
          <a:prstGeom prst="roundRect">
            <a:avLst>
              <a:gd name="adj" fmla="val 2352"/>
            </a:avLst>
          </a:prstGeom>
          <a:noFill/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2720" name="Text Box 20"/>
          <p:cNvSpPr txBox="1"/>
          <p:nvPr/>
        </p:nvSpPr>
        <p:spPr>
          <a:xfrm>
            <a:off x="4805363" y="2438400"/>
            <a:ext cx="3959225" cy="2952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1С:Документооборот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2721" name="AutoShape 99"/>
          <p:cNvSpPr/>
          <p:nvPr/>
        </p:nvSpPr>
        <p:spPr>
          <a:xfrm>
            <a:off x="4929188" y="2817813"/>
            <a:ext cx="3694112" cy="719137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Регистрация входящей и исходящей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корреспонденции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2722" name="AutoShape 99"/>
          <p:cNvSpPr/>
          <p:nvPr/>
        </p:nvSpPr>
        <p:spPr>
          <a:xfrm>
            <a:off x="4929188" y="3679825"/>
            <a:ext cx="3694112" cy="719138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Учет и согласование договоров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2723" name="AutoShape 99"/>
          <p:cNvSpPr/>
          <p:nvPr/>
        </p:nvSpPr>
        <p:spPr>
          <a:xfrm>
            <a:off x="4929188" y="4551363"/>
            <a:ext cx="3694112" cy="719137"/>
          </a:xfrm>
          <a:prstGeom prst="roundRect">
            <a:avLst>
              <a:gd name="adj" fmla="val 9491"/>
            </a:avLst>
          </a:prstGeom>
          <a:solidFill>
            <a:srgbClr val="F1F612"/>
          </a:solidFill>
          <a:ln w="25400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Работа с внутренними документами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(приказы, служебные записки, 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протоколы совещаний)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1692275" y="357188"/>
            <a:ext cx="7254875" cy="1081087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/>
              <a:t>Комплексная автоматизация автомобильного </a:t>
            </a:r>
            <a:br>
              <a:rPr lang="ru-RU" altLang="ru-RU" dirty="0"/>
            </a:br>
            <a:r>
              <a:rPr lang="ru-RU" altLang="ru-RU" dirty="0"/>
              <a:t>завода Geely, совместного белорусско-китайского предприятия Белджи</a:t>
            </a:r>
            <a:endParaRPr lang="ru-RU" altLang="ru-RU" dirty="0"/>
          </a:p>
        </p:txBody>
      </p:sp>
      <p:sp>
        <p:nvSpPr>
          <p:cNvPr id="73731" name="Text Box 6"/>
          <p:cNvSpPr txBox="1"/>
          <p:nvPr/>
        </p:nvSpPr>
        <p:spPr>
          <a:xfrm>
            <a:off x="6988175" y="1498600"/>
            <a:ext cx="1901825" cy="55880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Функциональный</a:t>
            </a:r>
            <a:b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ИТ-ландшафт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73732" name="Picture 86" descr="Belgee-лог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975" y="1371600"/>
            <a:ext cx="857250" cy="619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3" name="AutoShape 95"/>
          <p:cNvSpPr/>
          <p:nvPr/>
        </p:nvSpPr>
        <p:spPr>
          <a:xfrm>
            <a:off x="1493838" y="2160588"/>
            <a:ext cx="3440112" cy="750887"/>
          </a:xfrm>
          <a:prstGeom prst="roundRect">
            <a:avLst>
              <a:gd name="adj" fmla="val 7921"/>
            </a:avLst>
          </a:prstGeom>
          <a:solidFill>
            <a:srgbClr val="F1F612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34" name="Text Box 10"/>
          <p:cNvSpPr txBox="1"/>
          <p:nvPr/>
        </p:nvSpPr>
        <p:spPr>
          <a:xfrm>
            <a:off x="1549400" y="2152650"/>
            <a:ext cx="3386138" cy="341313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1С:Документооборот 2.0 (Беларусь)</a:t>
            </a:r>
            <a:b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ECM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35" name="AutoShape 99"/>
          <p:cNvSpPr/>
          <p:nvPr/>
        </p:nvSpPr>
        <p:spPr>
          <a:xfrm>
            <a:off x="1579563" y="2489200"/>
            <a:ext cx="1047750" cy="323850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Контроль исполнения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поручений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36" name="AutoShape 99"/>
          <p:cNvSpPr/>
          <p:nvPr/>
        </p:nvSpPr>
        <p:spPr>
          <a:xfrm>
            <a:off x="2687638" y="2489200"/>
            <a:ext cx="1046162" cy="323850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Согласование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документов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37" name="AutoShape 99"/>
          <p:cNvSpPr/>
          <p:nvPr/>
        </p:nvSpPr>
        <p:spPr>
          <a:xfrm>
            <a:off x="3795713" y="2487613"/>
            <a:ext cx="1047750" cy="323850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Хранение документов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(электронный архив)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38" name="AutoShape 95"/>
          <p:cNvSpPr/>
          <p:nvPr/>
        </p:nvSpPr>
        <p:spPr>
          <a:xfrm>
            <a:off x="5043488" y="2159000"/>
            <a:ext cx="1225550" cy="752475"/>
          </a:xfrm>
          <a:prstGeom prst="roundRect">
            <a:avLst>
              <a:gd name="adj" fmla="val 5810"/>
            </a:avLst>
          </a:prstGeom>
          <a:solidFill>
            <a:srgbClr val="F1F612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39" name="Text Box 15"/>
          <p:cNvSpPr txBox="1"/>
          <p:nvPr/>
        </p:nvSpPr>
        <p:spPr>
          <a:xfrm>
            <a:off x="5070475" y="2151063"/>
            <a:ext cx="1168400" cy="341312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1С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 (PROF IT)</a:t>
            </a:r>
            <a:b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CRM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40" name="AutoShape 99"/>
          <p:cNvSpPr/>
          <p:nvPr/>
        </p:nvSpPr>
        <p:spPr>
          <a:xfrm>
            <a:off x="5130800" y="2487613"/>
            <a:ext cx="1046163" cy="323850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Портал диллеров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41" name="AutoShape 95"/>
          <p:cNvSpPr/>
          <p:nvPr/>
        </p:nvSpPr>
        <p:spPr>
          <a:xfrm>
            <a:off x="6378575" y="2159000"/>
            <a:ext cx="1225550" cy="752475"/>
          </a:xfrm>
          <a:prstGeom prst="roundRect">
            <a:avLst>
              <a:gd name="adj" fmla="val 5810"/>
            </a:avLst>
          </a:prstGeom>
          <a:solidFill>
            <a:srgbClr val="9BC6DD"/>
          </a:solidFill>
          <a:ln w="19050" cap="flat" cmpd="sng">
            <a:solidFill>
              <a:srgbClr val="9BC6DD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42" name="Text Box 20"/>
          <p:cNvSpPr txBox="1"/>
          <p:nvPr/>
        </p:nvSpPr>
        <p:spPr>
          <a:xfrm>
            <a:off x="6403975" y="2149475"/>
            <a:ext cx="1168400" cy="341313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INFOR</a:t>
            </a:r>
            <a:b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SRM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43" name="AutoShape 99"/>
          <p:cNvSpPr/>
          <p:nvPr/>
        </p:nvSpPr>
        <p:spPr>
          <a:xfrm>
            <a:off x="6464300" y="2487613"/>
            <a:ext cx="1047750" cy="323850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Портал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поставщиков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44" name="AutoShape 95"/>
          <p:cNvSpPr/>
          <p:nvPr/>
        </p:nvSpPr>
        <p:spPr>
          <a:xfrm>
            <a:off x="1493838" y="3033713"/>
            <a:ext cx="6110287" cy="2157412"/>
          </a:xfrm>
          <a:prstGeom prst="roundRect">
            <a:avLst>
              <a:gd name="adj" fmla="val 2120"/>
            </a:avLst>
          </a:prstGeom>
          <a:solidFill>
            <a:srgbClr val="F1F612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45" name="Text Box 23"/>
          <p:cNvSpPr txBox="1"/>
          <p:nvPr/>
        </p:nvSpPr>
        <p:spPr>
          <a:xfrm>
            <a:off x="1454150" y="3008313"/>
            <a:ext cx="965200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ERP 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2.2.3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46" name="AutoShape 99"/>
          <p:cNvSpPr/>
          <p:nvPr/>
        </p:nvSpPr>
        <p:spPr>
          <a:xfrm>
            <a:off x="1579563" y="3257550"/>
            <a:ext cx="5932487" cy="20478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НСИ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47" name="Text Box 27"/>
          <p:cNvSpPr txBox="1"/>
          <p:nvPr/>
        </p:nvSpPr>
        <p:spPr>
          <a:xfrm>
            <a:off x="4157663" y="3027363"/>
            <a:ext cx="777875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MDM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48" name="AutoShape 99"/>
          <p:cNvSpPr/>
          <p:nvPr/>
        </p:nvSpPr>
        <p:spPr>
          <a:xfrm>
            <a:off x="1579563" y="3632200"/>
            <a:ext cx="1417637" cy="28733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Бюджетирование 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 финансовое планирование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49" name="AutoShape 99"/>
          <p:cNvSpPr/>
          <p:nvPr/>
        </p:nvSpPr>
        <p:spPr>
          <a:xfrm>
            <a:off x="3084513" y="3632200"/>
            <a:ext cx="1417637" cy="28733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Бухгалтерский 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 налоговый учет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50" name="AutoShape 99"/>
          <p:cNvSpPr/>
          <p:nvPr/>
        </p:nvSpPr>
        <p:spPr>
          <a:xfrm>
            <a:off x="4591050" y="3630613"/>
            <a:ext cx="1417638" cy="287337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Планирование производства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51" name="AutoShape 99"/>
          <p:cNvSpPr/>
          <p:nvPr/>
        </p:nvSpPr>
        <p:spPr>
          <a:xfrm>
            <a:off x="6094413" y="3630613"/>
            <a:ext cx="1417637" cy="287337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сбытом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52" name="Text Box 34"/>
          <p:cNvSpPr txBox="1"/>
          <p:nvPr/>
        </p:nvSpPr>
        <p:spPr>
          <a:xfrm>
            <a:off x="1579563" y="3421063"/>
            <a:ext cx="1417637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FM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53" name="Text Box 35"/>
          <p:cNvSpPr txBox="1"/>
          <p:nvPr/>
        </p:nvSpPr>
        <p:spPr>
          <a:xfrm>
            <a:off x="3086100" y="3422650"/>
            <a:ext cx="1419225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Accounting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54" name="Text Box 36"/>
          <p:cNvSpPr txBox="1"/>
          <p:nvPr/>
        </p:nvSpPr>
        <p:spPr>
          <a:xfrm>
            <a:off x="4591050" y="3421063"/>
            <a:ext cx="1417638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MRP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55" name="Text Box 37"/>
          <p:cNvSpPr txBox="1"/>
          <p:nvPr/>
        </p:nvSpPr>
        <p:spPr>
          <a:xfrm>
            <a:off x="6094413" y="3422650"/>
            <a:ext cx="1417637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SD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56" name="AutoShape 99"/>
          <p:cNvSpPr/>
          <p:nvPr/>
        </p:nvSpPr>
        <p:spPr>
          <a:xfrm>
            <a:off x="1577975" y="3992563"/>
            <a:ext cx="1417638" cy="287337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денежными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средствами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57" name="AutoShape 99"/>
          <p:cNvSpPr/>
          <p:nvPr/>
        </p:nvSpPr>
        <p:spPr>
          <a:xfrm>
            <a:off x="3082925" y="3992563"/>
            <a:ext cx="1417638" cy="287337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Учет затрат и расчет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фактической себестоимости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58" name="AutoShape 99"/>
          <p:cNvSpPr/>
          <p:nvPr/>
        </p:nvSpPr>
        <p:spPr>
          <a:xfrm>
            <a:off x="4589463" y="3992563"/>
            <a:ext cx="1417637" cy="287337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Расчет нормативной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себестоимости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59" name="AutoShape 99"/>
          <p:cNvSpPr/>
          <p:nvPr/>
        </p:nvSpPr>
        <p:spPr>
          <a:xfrm>
            <a:off x="6092825" y="3992563"/>
            <a:ext cx="1417638" cy="287337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СГП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60" name="AutoShape 99"/>
          <p:cNvSpPr/>
          <p:nvPr/>
        </p:nvSpPr>
        <p:spPr>
          <a:xfrm>
            <a:off x="1576388" y="4354513"/>
            <a:ext cx="1417637" cy="287337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финансовыми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инструментами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61" name="AutoShape 99"/>
          <p:cNvSpPr/>
          <p:nvPr/>
        </p:nvSpPr>
        <p:spPr>
          <a:xfrm>
            <a:off x="3081338" y="4354513"/>
            <a:ext cx="1417637" cy="287337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Формирование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регламент. отчетности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62" name="AutoShape 99"/>
          <p:cNvSpPr/>
          <p:nvPr/>
        </p:nvSpPr>
        <p:spPr>
          <a:xfrm>
            <a:off x="4587875" y="4354513"/>
            <a:ext cx="1419225" cy="287337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Планирование материальных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потоков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63" name="AutoShape 99"/>
          <p:cNvSpPr/>
          <p:nvPr/>
        </p:nvSpPr>
        <p:spPr>
          <a:xfrm>
            <a:off x="6091238" y="4479925"/>
            <a:ext cx="1417637" cy="28733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Гарантийное обслуживание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64" name="AutoShape 99"/>
          <p:cNvSpPr/>
          <p:nvPr/>
        </p:nvSpPr>
        <p:spPr>
          <a:xfrm>
            <a:off x="1574800" y="4838700"/>
            <a:ext cx="1417638" cy="28733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Формирование 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управленческой отчетности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65" name="AutoShape 99"/>
          <p:cNvSpPr/>
          <p:nvPr/>
        </p:nvSpPr>
        <p:spPr>
          <a:xfrm>
            <a:off x="3079750" y="4838700"/>
            <a:ext cx="1417638" cy="28733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складской 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логистикой непроизв. ТМЦ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66" name="AutoShape 99"/>
          <p:cNvSpPr/>
          <p:nvPr/>
        </p:nvSpPr>
        <p:spPr>
          <a:xfrm>
            <a:off x="4587875" y="4838700"/>
            <a:ext cx="1417638" cy="28733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закупками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67" name="AutoShape 99"/>
          <p:cNvSpPr/>
          <p:nvPr/>
        </p:nvSpPr>
        <p:spPr>
          <a:xfrm>
            <a:off x="6089650" y="4837113"/>
            <a:ext cx="1419225" cy="287337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Корректирующие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мероприятия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68" name="Text Box 50"/>
          <p:cNvSpPr txBox="1"/>
          <p:nvPr/>
        </p:nvSpPr>
        <p:spPr>
          <a:xfrm>
            <a:off x="5957888" y="4243388"/>
            <a:ext cx="1627187" cy="28575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700" b="1" dirty="0">
                <a:solidFill>
                  <a:srgbClr val="3E5057"/>
                </a:solidFill>
                <a:cs typeface="Arial" panose="020B0604020202020204" pitchFamily="34" charset="0"/>
              </a:rPr>
              <a:t>QMS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</a:rPr>
              <a:t>(гарантии и кор. мероприятия)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69" name="Text Box 51"/>
          <p:cNvSpPr txBox="1"/>
          <p:nvPr/>
        </p:nvSpPr>
        <p:spPr>
          <a:xfrm>
            <a:off x="4587875" y="4625975"/>
            <a:ext cx="1420813" cy="227013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SRM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70" name="Text Box 52"/>
          <p:cNvSpPr txBox="1"/>
          <p:nvPr/>
        </p:nvSpPr>
        <p:spPr>
          <a:xfrm>
            <a:off x="3068638" y="4630738"/>
            <a:ext cx="1420812" cy="227012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М</a:t>
            </a:r>
            <a: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M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71" name="AutoShape 95"/>
          <p:cNvSpPr/>
          <p:nvPr/>
        </p:nvSpPr>
        <p:spPr>
          <a:xfrm>
            <a:off x="7680325" y="3033713"/>
            <a:ext cx="1304925" cy="1800225"/>
          </a:xfrm>
          <a:prstGeom prst="roundRect">
            <a:avLst>
              <a:gd name="adj" fmla="val 4662"/>
            </a:avLst>
          </a:prstGeom>
          <a:solidFill>
            <a:srgbClr val="F1F612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72" name="Text Box 54"/>
          <p:cNvSpPr txBox="1"/>
          <p:nvPr/>
        </p:nvSpPr>
        <p:spPr>
          <a:xfrm>
            <a:off x="7680325" y="3071813"/>
            <a:ext cx="1328738" cy="21748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1С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 WMS (PROF IT)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73" name="AutoShape 99"/>
          <p:cNvSpPr/>
          <p:nvPr/>
        </p:nvSpPr>
        <p:spPr>
          <a:xfrm>
            <a:off x="7807325" y="3448050"/>
            <a:ext cx="1047750" cy="468313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складской логистикой 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основных ТМЦ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74" name="Rectangle 57"/>
          <p:cNvSpPr/>
          <p:nvPr/>
        </p:nvSpPr>
        <p:spPr>
          <a:xfrm>
            <a:off x="7721600" y="3206750"/>
            <a:ext cx="1225550" cy="2444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WMS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75" name="AutoShape 99"/>
          <p:cNvSpPr/>
          <p:nvPr/>
        </p:nvSpPr>
        <p:spPr>
          <a:xfrm>
            <a:off x="7805738" y="4273550"/>
            <a:ext cx="1047750" cy="468313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складской логистикой 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основных ТМЦ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76" name="Rectangle 59"/>
          <p:cNvSpPr/>
          <p:nvPr/>
        </p:nvSpPr>
        <p:spPr>
          <a:xfrm>
            <a:off x="7720013" y="3929063"/>
            <a:ext cx="1225550" cy="341312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QMS 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(комплектующие)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77" name="AutoShape 95"/>
          <p:cNvSpPr/>
          <p:nvPr/>
        </p:nvSpPr>
        <p:spPr>
          <a:xfrm>
            <a:off x="158750" y="5329238"/>
            <a:ext cx="8824913" cy="719137"/>
          </a:xfrm>
          <a:prstGeom prst="roundRect">
            <a:avLst>
              <a:gd name="adj" fmla="val 5810"/>
            </a:avLst>
          </a:prstGeom>
          <a:solidFill>
            <a:srgbClr val="F1F612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78" name="Text Box 62"/>
          <p:cNvSpPr txBox="1"/>
          <p:nvPr/>
        </p:nvSpPr>
        <p:spPr>
          <a:xfrm>
            <a:off x="139700" y="5341938"/>
            <a:ext cx="1319213" cy="23018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1С</a:t>
            </a:r>
            <a:r>
              <a:rPr lang="en-US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 MES (PROF IT)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79" name="AutoShape 95"/>
          <p:cNvSpPr/>
          <p:nvPr/>
        </p:nvSpPr>
        <p:spPr>
          <a:xfrm>
            <a:off x="160338" y="6184900"/>
            <a:ext cx="8804275" cy="512763"/>
          </a:xfrm>
          <a:prstGeom prst="roundRect">
            <a:avLst>
              <a:gd name="adj" fmla="val 5810"/>
            </a:avLst>
          </a:prstGeom>
          <a:solidFill>
            <a:srgbClr val="C7B299"/>
          </a:solidFill>
          <a:ln w="19050" cap="flat" cmpd="sng">
            <a:solidFill>
              <a:srgbClr val="C7B299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80" name="Text Box 65"/>
          <p:cNvSpPr txBox="1"/>
          <p:nvPr/>
        </p:nvSpPr>
        <p:spPr>
          <a:xfrm>
            <a:off x="158750" y="6184900"/>
            <a:ext cx="8805863" cy="230188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ME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81" name="AutoShape 99"/>
          <p:cNvSpPr/>
          <p:nvPr/>
        </p:nvSpPr>
        <p:spPr>
          <a:xfrm>
            <a:off x="246063" y="6413500"/>
            <a:ext cx="8616950" cy="206375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промышленным оборудованием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82" name="AutoShape 99"/>
          <p:cNvSpPr/>
          <p:nvPr/>
        </p:nvSpPr>
        <p:spPr>
          <a:xfrm>
            <a:off x="246063" y="5618163"/>
            <a:ext cx="1163637" cy="36036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Ведение кодификатора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дефектов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83" name="AutoShape 99"/>
          <p:cNvSpPr/>
          <p:nvPr/>
        </p:nvSpPr>
        <p:spPr>
          <a:xfrm>
            <a:off x="1492250" y="5618163"/>
            <a:ext cx="1162050" cy="36036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Технологии устранения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дефектов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84" name="AutoShape 99"/>
          <p:cNvSpPr/>
          <p:nvPr/>
        </p:nvSpPr>
        <p:spPr>
          <a:xfrm>
            <a:off x="2743200" y="5618163"/>
            <a:ext cx="1163638" cy="36036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Регистрация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дефектов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85" name="AutoShape 99"/>
          <p:cNvSpPr/>
          <p:nvPr/>
        </p:nvSpPr>
        <p:spPr>
          <a:xfrm>
            <a:off x="3989388" y="5618163"/>
            <a:ext cx="1163637" cy="36036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Анализ дефектов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86" name="AutoShape 99"/>
          <p:cNvSpPr/>
          <p:nvPr/>
        </p:nvSpPr>
        <p:spPr>
          <a:xfrm>
            <a:off x="5222875" y="5618163"/>
            <a:ext cx="1163638" cy="36036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технологией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производства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87" name="AutoShape 99"/>
          <p:cNvSpPr/>
          <p:nvPr/>
        </p:nvSpPr>
        <p:spPr>
          <a:xfrm>
            <a:off x="6464300" y="5618163"/>
            <a:ext cx="1163638" cy="36036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оборудованием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88" name="AutoShape 99"/>
          <p:cNvSpPr/>
          <p:nvPr/>
        </p:nvSpPr>
        <p:spPr>
          <a:xfrm>
            <a:off x="7699375" y="5619750"/>
            <a:ext cx="1163638" cy="360363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Учет движения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автомобиля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по конвейеру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89" name="Text Box 76"/>
          <p:cNvSpPr txBox="1"/>
          <p:nvPr/>
        </p:nvSpPr>
        <p:spPr>
          <a:xfrm>
            <a:off x="2593975" y="5408613"/>
            <a:ext cx="1420813" cy="227012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QMS </a:t>
            </a: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(производство)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90" name="Rectangle 79"/>
          <p:cNvSpPr/>
          <p:nvPr/>
        </p:nvSpPr>
        <p:spPr>
          <a:xfrm>
            <a:off x="84138" y="3586163"/>
            <a:ext cx="1357312" cy="3635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1С:ЗУП 2.5 (Беларусь)</a:t>
            </a:r>
            <a:b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HRM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91" name="AutoShape 95"/>
          <p:cNvSpPr/>
          <p:nvPr/>
        </p:nvSpPr>
        <p:spPr>
          <a:xfrm>
            <a:off x="160338" y="3586163"/>
            <a:ext cx="1225550" cy="1611312"/>
          </a:xfrm>
          <a:prstGeom prst="roundRect">
            <a:avLst>
              <a:gd name="adj" fmla="val 4662"/>
            </a:avLst>
          </a:prstGeom>
          <a:solidFill>
            <a:srgbClr val="F1F612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92" name="AutoShape 99"/>
          <p:cNvSpPr/>
          <p:nvPr/>
        </p:nvSpPr>
        <p:spPr>
          <a:xfrm>
            <a:off x="246063" y="3925888"/>
            <a:ext cx="1047750" cy="46831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персоналом 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 расчет 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заработной платы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93" name="AutoShape 99"/>
          <p:cNvSpPr/>
          <p:nvPr/>
        </p:nvSpPr>
        <p:spPr>
          <a:xfrm>
            <a:off x="244475" y="4675188"/>
            <a:ext cx="1047750" cy="468312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оборудованием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и ремонтами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794" name="Rectangle 81"/>
          <p:cNvSpPr/>
          <p:nvPr/>
        </p:nvSpPr>
        <p:spPr>
          <a:xfrm>
            <a:off x="158750" y="4387850"/>
            <a:ext cx="1225550" cy="31432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1С:ТОиР</a:t>
            </a:r>
            <a:b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EAM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795" name="Line 113"/>
          <p:cNvSpPr/>
          <p:nvPr/>
        </p:nvSpPr>
        <p:spPr>
          <a:xfrm>
            <a:off x="3209925" y="2811463"/>
            <a:ext cx="0" cy="395287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3796" name="Line 113"/>
          <p:cNvSpPr/>
          <p:nvPr/>
        </p:nvSpPr>
        <p:spPr>
          <a:xfrm>
            <a:off x="5665788" y="2819400"/>
            <a:ext cx="0" cy="395288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3797" name="Line 113"/>
          <p:cNvSpPr/>
          <p:nvPr/>
        </p:nvSpPr>
        <p:spPr>
          <a:xfrm>
            <a:off x="6988175" y="2828925"/>
            <a:ext cx="0" cy="395288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3798" name="Line 113"/>
          <p:cNvSpPr/>
          <p:nvPr/>
        </p:nvSpPr>
        <p:spPr>
          <a:xfrm flipH="1">
            <a:off x="7453313" y="3549650"/>
            <a:ext cx="36036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3799" name="Line 113"/>
          <p:cNvSpPr/>
          <p:nvPr/>
        </p:nvSpPr>
        <p:spPr>
          <a:xfrm>
            <a:off x="8337550" y="4835525"/>
            <a:ext cx="0" cy="573088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3800" name="Line 113"/>
          <p:cNvSpPr/>
          <p:nvPr/>
        </p:nvSpPr>
        <p:spPr>
          <a:xfrm>
            <a:off x="7088188" y="5124450"/>
            <a:ext cx="0" cy="293688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3801" name="Text Box 91"/>
          <p:cNvSpPr txBox="1"/>
          <p:nvPr/>
        </p:nvSpPr>
        <p:spPr>
          <a:xfrm>
            <a:off x="6519863" y="5408613"/>
            <a:ext cx="1136650" cy="227012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MES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802" name="Line 113"/>
          <p:cNvSpPr/>
          <p:nvPr/>
        </p:nvSpPr>
        <p:spPr>
          <a:xfrm>
            <a:off x="7096125" y="5980113"/>
            <a:ext cx="0" cy="293687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3803" name="Line 113"/>
          <p:cNvSpPr/>
          <p:nvPr/>
        </p:nvSpPr>
        <p:spPr>
          <a:xfrm flipV="1">
            <a:off x="1309688" y="4111625"/>
            <a:ext cx="25241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3804" name="Line 113"/>
          <p:cNvSpPr/>
          <p:nvPr/>
        </p:nvSpPr>
        <p:spPr>
          <a:xfrm flipV="1">
            <a:off x="1308100" y="4964113"/>
            <a:ext cx="252413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3805" name="Line 113"/>
          <p:cNvSpPr/>
          <p:nvPr/>
        </p:nvSpPr>
        <p:spPr>
          <a:xfrm>
            <a:off x="2886075" y="5122863"/>
            <a:ext cx="0" cy="293687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3806" name="AutoShape 95"/>
          <p:cNvSpPr/>
          <p:nvPr/>
        </p:nvSpPr>
        <p:spPr>
          <a:xfrm>
            <a:off x="158750" y="2924175"/>
            <a:ext cx="1225550" cy="581025"/>
          </a:xfrm>
          <a:prstGeom prst="roundRect">
            <a:avLst>
              <a:gd name="adj" fmla="val 7921"/>
            </a:avLst>
          </a:prstGeom>
          <a:noFill/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807" name="AutoShape 99"/>
          <p:cNvSpPr/>
          <p:nvPr/>
        </p:nvSpPr>
        <p:spPr>
          <a:xfrm>
            <a:off x="242888" y="3128963"/>
            <a:ext cx="1047750" cy="287337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столовой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(бэк офис)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808" name="Rectangle 101"/>
          <p:cNvSpPr/>
          <p:nvPr/>
        </p:nvSpPr>
        <p:spPr>
          <a:xfrm>
            <a:off x="157163" y="2924175"/>
            <a:ext cx="1225550" cy="20320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Ребика бэк офис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809" name="AutoShape 95"/>
          <p:cNvSpPr/>
          <p:nvPr/>
        </p:nvSpPr>
        <p:spPr>
          <a:xfrm>
            <a:off x="157163" y="2151063"/>
            <a:ext cx="1225550" cy="581025"/>
          </a:xfrm>
          <a:prstGeom prst="roundRect">
            <a:avLst>
              <a:gd name="adj" fmla="val 7921"/>
            </a:avLst>
          </a:prstGeom>
          <a:noFill/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tIns="5400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810" name="AutoShape 99"/>
          <p:cNvSpPr/>
          <p:nvPr/>
        </p:nvSpPr>
        <p:spPr>
          <a:xfrm>
            <a:off x="241300" y="2355850"/>
            <a:ext cx="1047750" cy="287338"/>
          </a:xfrm>
          <a:prstGeom prst="roundRect">
            <a:avLst>
              <a:gd name="adj" fmla="val 12333"/>
            </a:avLst>
          </a:prstGeom>
          <a:solidFill>
            <a:schemeClr val="bg1"/>
          </a:solidFill>
          <a:ln w="19050" cap="flat" cmpd="sng">
            <a:solidFill>
              <a:srgbClr val="3E5057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ts val="100"/>
              </a:spcBef>
              <a:spcAft>
                <a:spcPct val="0"/>
              </a:spcAft>
              <a:buClr>
                <a:srgbClr val="FD8209"/>
              </a:buClr>
              <a:buSzPct val="100000"/>
              <a:buFontTx/>
              <a:buNone/>
            </a:pP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Управление столовой</a:t>
            </a:r>
            <a:b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ru-RU" altLang="ru-RU" sz="700" b="1" dirty="0">
                <a:solidFill>
                  <a:srgbClr val="3E5057"/>
                </a:solidFill>
                <a:cs typeface="Arial" panose="020B0604020202020204" pitchFamily="34" charset="0"/>
                <a:sym typeface="Calibri" panose="020F0502020204030204" pitchFamily="34" charset="0"/>
              </a:rPr>
              <a:t>(бэк офис)</a:t>
            </a:r>
            <a:endParaRPr lang="ru-RU" altLang="ru-RU" sz="700" b="1" dirty="0">
              <a:solidFill>
                <a:srgbClr val="3E5057"/>
              </a:solidFill>
              <a:ea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3811" name="Rectangle 105"/>
          <p:cNvSpPr/>
          <p:nvPr/>
        </p:nvSpPr>
        <p:spPr>
          <a:xfrm>
            <a:off x="155575" y="2151063"/>
            <a:ext cx="1225550" cy="20320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rtl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800" b="1" dirty="0">
                <a:solidFill>
                  <a:srgbClr val="3E5057"/>
                </a:solidFill>
                <a:cs typeface="Arial" panose="020B0604020202020204" pitchFamily="34" charset="0"/>
              </a:rPr>
              <a:t>Ребика фронт офис</a:t>
            </a:r>
            <a:endParaRPr lang="ru-RU" altLang="ru-RU" sz="8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73812" name="Line 113"/>
          <p:cNvSpPr/>
          <p:nvPr/>
        </p:nvSpPr>
        <p:spPr>
          <a:xfrm>
            <a:off x="768350" y="2681288"/>
            <a:ext cx="0" cy="276225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73813" name="Line 113"/>
          <p:cNvSpPr/>
          <p:nvPr/>
        </p:nvSpPr>
        <p:spPr>
          <a:xfrm flipV="1">
            <a:off x="1312863" y="3352800"/>
            <a:ext cx="25241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4754" name="Рисунок 1"/>
          <p:cNvPicPr>
            <a:picLocks noChangeAspect="1"/>
          </p:cNvPicPr>
          <p:nvPr/>
        </p:nvPicPr>
        <p:blipFill>
          <a:blip r:embed="rId1"/>
          <a:srcRect l="909" t="10406" r="1167" b="3381"/>
          <a:stretch>
            <a:fillRect/>
          </a:stretch>
        </p:blipFill>
        <p:spPr>
          <a:xfrm>
            <a:off x="309563" y="2373313"/>
            <a:ext cx="8655050" cy="4265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755" name="Rectangle 2"/>
          <p:cNvSpPr>
            <a:spLocks noGrp="1"/>
          </p:cNvSpPr>
          <p:nvPr>
            <p:ph type="title"/>
          </p:nvPr>
        </p:nvSpPr>
        <p:spPr>
          <a:xfrm>
            <a:off x="1692275" y="328613"/>
            <a:ext cx="7207250" cy="1081087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/>
              <a:t>Группа компаний «КАРТЛИ» на 35% увеличила </a:t>
            </a:r>
            <a:br>
              <a:rPr lang="ru-RU" altLang="ru-RU" dirty="0"/>
            </a:br>
            <a:r>
              <a:rPr lang="ru-RU" altLang="ru-RU" dirty="0"/>
              <a:t>продажи полимерной продукции с помощью </a:t>
            </a:r>
            <a:br>
              <a:rPr lang="ru-RU" altLang="ru-RU" dirty="0"/>
            </a:br>
            <a:r>
              <a:rPr lang="ru-RU" altLang="ru-RU" dirty="0"/>
              <a:t>«1С:ERP Управление предприятием 2»</a:t>
            </a:r>
            <a:endParaRPr lang="ru-RU" altLang="ru-RU" dirty="0"/>
          </a:p>
        </p:txBody>
      </p:sp>
      <p:sp>
        <p:nvSpPr>
          <p:cNvPr id="74756" name="Text Box 6"/>
          <p:cNvSpPr txBox="1"/>
          <p:nvPr/>
        </p:nvSpPr>
        <p:spPr>
          <a:xfrm>
            <a:off x="207963" y="2000250"/>
            <a:ext cx="8691562" cy="325438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Архитектура взаимодействия информационных систем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74757" name="Picture 7" descr="https://kartli.ru/manager/templates/ozzypro/img/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3" y="1414463"/>
            <a:ext cx="1401762" cy="587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8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146925" cy="1081088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/>
              <a:t>Создание и внедрение единой учетной системы </a:t>
            </a:r>
            <a:br>
              <a:rPr lang="ru-RU" altLang="ru-RU" dirty="0"/>
            </a:br>
            <a:r>
              <a:rPr lang="ru-RU" altLang="ru-RU" dirty="0"/>
              <a:t>ПАО НК «РУССНЕФТЬ»</a:t>
            </a:r>
            <a:endParaRPr lang="ru-RU" altLang="ru-RU" dirty="0"/>
          </a:p>
        </p:txBody>
      </p:sp>
      <p:sp>
        <p:nvSpPr>
          <p:cNvPr id="75779" name="Text Box 6"/>
          <p:cNvSpPr txBox="1"/>
          <p:nvPr/>
        </p:nvSpPr>
        <p:spPr>
          <a:xfrm>
            <a:off x="6286500" y="1325563"/>
            <a:ext cx="2630488" cy="3254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Архитектура решения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75780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988" y="1938338"/>
            <a:ext cx="8626475" cy="4733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81" name="Picture 15" descr="http://infotexplus.ru/wp-content/uploads/2017/12/opyt-2-4.jpg"/>
          <p:cNvPicPr>
            <a:picLocks noChangeAspect="1"/>
          </p:cNvPicPr>
          <p:nvPr/>
        </p:nvPicPr>
        <p:blipFill>
          <a:blip r:embed="rId2"/>
          <a:srcRect t="26257" b="24986"/>
          <a:stretch>
            <a:fillRect/>
          </a:stretch>
        </p:blipFill>
        <p:spPr>
          <a:xfrm>
            <a:off x="290513" y="1339850"/>
            <a:ext cx="1100137" cy="53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2" name="Рисунок 2"/>
          <p:cNvPicPr>
            <a:picLocks noChangeAspect="1"/>
          </p:cNvPicPr>
          <p:nvPr/>
        </p:nvPicPr>
        <p:blipFill>
          <a:blip r:embed="rId1"/>
          <a:srcRect l="3590" t="15794" r="1874"/>
          <a:stretch>
            <a:fillRect/>
          </a:stretch>
        </p:blipFill>
        <p:spPr>
          <a:xfrm>
            <a:off x="238125" y="2114550"/>
            <a:ext cx="8634413" cy="4681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03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245350" cy="1081088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/>
              <a:t>Проект «Расчет себестоимости в разрезе договоров, проектов, сервисов», ООО ИК «СИБИНТЕК»</a:t>
            </a:r>
            <a:endParaRPr lang="ru-RU" altLang="ru-RU" dirty="0"/>
          </a:p>
        </p:txBody>
      </p:sp>
      <p:sp>
        <p:nvSpPr>
          <p:cNvPr id="76804" name="Text Box 6"/>
          <p:cNvSpPr txBox="1"/>
          <p:nvPr/>
        </p:nvSpPr>
        <p:spPr>
          <a:xfrm>
            <a:off x="1689100" y="1525588"/>
            <a:ext cx="7275513" cy="55880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Целевая архитектура взаимодействия </a:t>
            </a:r>
            <a:b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информационных систем для обеспечения расчета себестоимости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7680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487488"/>
            <a:ext cx="1425575" cy="428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6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218363" cy="1081088"/>
          </a:xfrm>
          <a:ln/>
        </p:spPr>
        <p:txBody>
          <a:bodyPr vert="horz" wrap="square" lIns="0" tIns="0" rIns="0" bIns="0" anchor="t" anchorCtr="0"/>
          <a:p>
            <a:pPr eaLnBrk="1" hangingPunct="1">
              <a:lnSpc>
                <a:spcPct val="100000"/>
              </a:lnSpc>
            </a:pPr>
            <a:r>
              <a:rPr lang="ru-RU" altLang="ru-RU" sz="1800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1800" dirty="0">
                <a:solidFill>
                  <a:srgbClr val="080808"/>
                </a:solidFill>
              </a:rPr>
            </a:br>
            <a:r>
              <a:rPr lang="ru-RU" altLang="ru-RU" sz="1800" dirty="0"/>
              <a:t>Комплексная автоматизация бизнес-процессов производственной компании с помощью программных продуктов 1С:ERP, 1С:CRM. Модуль для 1С:ERP и 1С:КА2 </a:t>
            </a:r>
            <a:br>
              <a:rPr lang="ru-RU" altLang="ru-RU" sz="1800" dirty="0"/>
            </a:br>
            <a:r>
              <a:rPr lang="ru-RU" altLang="ru-RU" sz="1800" dirty="0"/>
              <a:t>и 1С:Документооборот КОРП, ООО «СИБТРЕЙДИНГ»</a:t>
            </a:r>
            <a:endParaRPr lang="ru-RU" altLang="ru-RU" sz="1800" dirty="0"/>
          </a:p>
        </p:txBody>
      </p:sp>
      <p:sp>
        <p:nvSpPr>
          <p:cNvPr id="77827" name="Text Box 6"/>
          <p:cNvSpPr txBox="1"/>
          <p:nvPr/>
        </p:nvSpPr>
        <p:spPr>
          <a:xfrm>
            <a:off x="4922838" y="1730375"/>
            <a:ext cx="4035425" cy="325438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Архитектура решения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77828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638" y="2122488"/>
            <a:ext cx="8101012" cy="4548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9" name="Picture 7" descr="https://elitupakovka.ru/img/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3" y="1625600"/>
            <a:ext cx="1698625" cy="295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50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212013" cy="1081088"/>
          </a:xfrm>
          <a:ln/>
        </p:spPr>
        <p:txBody>
          <a:bodyPr vert="horz" wrap="square" lIns="0" tIns="0" rIns="0" bIns="0" anchor="t" anchorCtr="0"/>
          <a:p>
            <a:pPr eaLnBrk="1" hangingPunct="1">
              <a:lnSpc>
                <a:spcPct val="100000"/>
              </a:lnSpc>
            </a:pPr>
            <a:r>
              <a:rPr lang="ru-RU" altLang="ru-RU" sz="1800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1800" dirty="0">
                <a:solidFill>
                  <a:srgbClr val="080808"/>
                </a:solidFill>
              </a:rPr>
            </a:br>
            <a:r>
              <a:rPr lang="ru-RU" altLang="ru-RU" sz="1800" dirty="0"/>
              <a:t>Комплексная автоматизация деятельности группы компаний SPLAT на базе «1С:ERP», «1С:Документооборот», </a:t>
            </a:r>
            <a:br>
              <a:rPr lang="ru-RU" altLang="ru-RU" sz="1800" dirty="0"/>
            </a:br>
            <a:r>
              <a:rPr lang="ru-RU" altLang="ru-RU" sz="1800" dirty="0"/>
              <a:t>«1С:WMS Логистика. Управление складом», </a:t>
            </a:r>
            <a:br>
              <a:rPr lang="ru-RU" altLang="ru-RU" sz="1800" dirty="0"/>
            </a:br>
            <a:r>
              <a:rPr lang="ru-RU" altLang="ru-RU" sz="1800" dirty="0"/>
              <a:t>«1С:Управление холдингом», ООО «СПЛАТ ГЛОБАЛ»</a:t>
            </a:r>
            <a:endParaRPr lang="ru-RU" altLang="ru-RU" sz="1800" dirty="0"/>
          </a:p>
        </p:txBody>
      </p:sp>
      <p:sp>
        <p:nvSpPr>
          <p:cNvPr id="78851" name="Text Box 6"/>
          <p:cNvSpPr txBox="1"/>
          <p:nvPr/>
        </p:nvSpPr>
        <p:spPr>
          <a:xfrm>
            <a:off x="4940300" y="1725613"/>
            <a:ext cx="4035425" cy="325437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Архитектура информационной системы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78852" name="Рисунок 1"/>
          <p:cNvPicPr>
            <a:picLocks noChangeAspect="1"/>
          </p:cNvPicPr>
          <p:nvPr/>
        </p:nvPicPr>
        <p:blipFill>
          <a:blip r:embed="rId1"/>
          <a:srcRect t="17656"/>
          <a:stretch>
            <a:fillRect/>
          </a:stretch>
        </p:blipFill>
        <p:spPr>
          <a:xfrm>
            <a:off x="1054100" y="2352675"/>
            <a:ext cx="7299325" cy="4300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8853" name="Picture 7" descr="https://eawards.1c.ru/upload/iblock/389/3899874247ee8a5a2b48c69fda5a774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25" y="1419225"/>
            <a:ext cx="823913" cy="768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9874" name="Рисунок 1"/>
          <p:cNvPicPr>
            <a:picLocks noChangeAspect="1"/>
          </p:cNvPicPr>
          <p:nvPr/>
        </p:nvPicPr>
        <p:blipFill>
          <a:blip r:embed="rId1"/>
          <a:srcRect l="4308" t="5925" r="3275"/>
          <a:stretch>
            <a:fillRect/>
          </a:stretch>
        </p:blipFill>
        <p:spPr>
          <a:xfrm>
            <a:off x="1697038" y="2071688"/>
            <a:ext cx="5741987" cy="4633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75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227888" cy="1081088"/>
          </a:xfrm>
          <a:ln/>
        </p:spPr>
        <p:txBody>
          <a:bodyPr vert="horz" wrap="square" lIns="0" tIns="0" rIns="0" bIns="0" anchor="t" anchorCtr="0"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/>
              <a:t>Дистанционное внедрение </a:t>
            </a:r>
            <a:br>
              <a:rPr lang="ru-RU" altLang="ru-RU" dirty="0"/>
            </a:br>
            <a:r>
              <a:rPr lang="ru-RU" altLang="ru-RU" dirty="0"/>
              <a:t>«1С:ERP Управление предприятием 2» </a:t>
            </a:r>
            <a:br>
              <a:rPr lang="ru-RU" altLang="ru-RU" dirty="0"/>
            </a:br>
            <a:r>
              <a:rPr lang="ru-RU" altLang="ru-RU" dirty="0"/>
              <a:t>в АО «Троицкая камвольная фабрика»</a:t>
            </a:r>
            <a:endParaRPr lang="ru-RU" altLang="ru-RU" dirty="0"/>
          </a:p>
        </p:txBody>
      </p:sp>
      <p:sp>
        <p:nvSpPr>
          <p:cNvPr id="79876" name="Text Box 6"/>
          <p:cNvSpPr txBox="1"/>
          <p:nvPr/>
        </p:nvSpPr>
        <p:spPr>
          <a:xfrm>
            <a:off x="4922838" y="1714500"/>
            <a:ext cx="4035425" cy="325438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Архитектура решения и масштаб проекта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79877" name="Picture 7" descr="https://eawards.1c.ru/upload/iblock/c73/c734382803ed2391546ab91250818b9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88" y="1487488"/>
            <a:ext cx="871537" cy="8715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0898" name="Picture 10" descr="https://eawards.1c.ru/upload/iblock/2a3/2a3b0f3f546d8761753982857bc5a71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900" y="1590675"/>
            <a:ext cx="1201738" cy="565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899" name="Рисунок 1"/>
          <p:cNvPicPr>
            <a:picLocks noChangeAspect="1"/>
          </p:cNvPicPr>
          <p:nvPr/>
        </p:nvPicPr>
        <p:blipFill>
          <a:blip r:embed="rId2"/>
          <a:srcRect t="10774"/>
          <a:stretch>
            <a:fillRect/>
          </a:stretch>
        </p:blipFill>
        <p:spPr>
          <a:xfrm>
            <a:off x="4621213" y="4146550"/>
            <a:ext cx="4284662" cy="240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900" name="Rectangle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673850" cy="1081088"/>
          </a:xfrm>
          <a:ln/>
        </p:spPr>
        <p:txBody>
          <a:bodyPr vert="horz" wrap="square" lIns="0" tIns="0" rIns="0" bIns="0" anchor="t" anchorCtr="0"/>
          <a:p>
            <a:pPr eaLnBrk="1" hangingPunct="1">
              <a:lnSpc>
                <a:spcPct val="100000"/>
              </a:lnSpc>
            </a:pPr>
            <a:r>
              <a:rPr lang="ru-RU" altLang="ru-RU" sz="1800" dirty="0">
                <a:solidFill>
                  <a:srgbClr val="080808"/>
                </a:solidFill>
              </a:rPr>
              <a:t>Из описания проекта конкурса 1С:Проект года </a:t>
            </a:r>
            <a:br>
              <a:rPr lang="ru-RU" altLang="ru-RU" sz="1800" dirty="0">
                <a:solidFill>
                  <a:srgbClr val="080808"/>
                </a:solidFill>
              </a:rPr>
            </a:br>
            <a:r>
              <a:rPr lang="ru-RU" altLang="ru-RU" sz="1800" dirty="0"/>
              <a:t>Комплексная автоматизация фирмы «АГРОКОМПЛЕКС» имени Николая Ивановича Ткачева с использованием решений «1С»</a:t>
            </a:r>
            <a:endParaRPr lang="ru-RU" altLang="ru-RU" sz="1800" dirty="0"/>
          </a:p>
        </p:txBody>
      </p:sp>
      <p:pic>
        <p:nvPicPr>
          <p:cNvPr id="80901" name="Рисунок 2"/>
          <p:cNvPicPr>
            <a:picLocks noChangeAspect="1"/>
          </p:cNvPicPr>
          <p:nvPr/>
        </p:nvPicPr>
        <p:blipFill>
          <a:blip r:embed="rId3"/>
          <a:srcRect t="16585"/>
          <a:stretch>
            <a:fillRect/>
          </a:stretch>
        </p:blipFill>
        <p:spPr>
          <a:xfrm>
            <a:off x="228600" y="4129088"/>
            <a:ext cx="4137025" cy="2363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902" name="Text Box 6"/>
          <p:cNvSpPr txBox="1"/>
          <p:nvPr/>
        </p:nvSpPr>
        <p:spPr>
          <a:xfrm>
            <a:off x="4311650" y="1203325"/>
            <a:ext cx="4670425" cy="26035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D20000"/>
                </a:solidFill>
                <a:cs typeface="Arial" panose="020B0604020202020204" pitchFamily="34" charset="0"/>
              </a:rPr>
              <a:t>Архитектура автоматизированной системы бюджетного управления</a:t>
            </a:r>
            <a:endParaRPr lang="ru-RU" altLang="ru-RU" sz="10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sp>
        <p:nvSpPr>
          <p:cNvPr id="80903" name="Прямоугольник 5"/>
          <p:cNvSpPr/>
          <p:nvPr/>
        </p:nvSpPr>
        <p:spPr>
          <a:xfrm>
            <a:off x="215900" y="2841625"/>
            <a:ext cx="8661400" cy="1101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C00000"/>
                </a:solidFill>
                <a:cs typeface="Arial" panose="020B0604020202020204" pitchFamily="34" charset="0"/>
              </a:rPr>
              <a:t>АО фирма «Агрокомплекс» им. Ткачева Н.И.</a:t>
            </a: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 – ведущее предприятие Краснодарского края, один из крупнейших аграрно-промышленных холдингов России. Компания занимается растениеводством, производством кормов, животноводством, птицеводством и мясопереработкой. Технологический цикл охватывает все стадии производства и реализации продукции – </a:t>
            </a:r>
            <a:b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от поля до прилавка. </a:t>
            </a:r>
            <a:r>
              <a:rPr lang="ru-RU" altLang="ru-RU" sz="1000" b="1" dirty="0">
                <a:solidFill>
                  <a:srgbClr val="C00000"/>
                </a:solidFill>
                <a:cs typeface="Arial" panose="020B0604020202020204" pitchFamily="34" charset="0"/>
              </a:rPr>
              <a:t>620</a:t>
            </a: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 тысяч гектаров пашен, </a:t>
            </a:r>
            <a:r>
              <a:rPr lang="ru-RU" altLang="ru-RU" sz="1000" b="1" dirty="0">
                <a:solidFill>
                  <a:srgbClr val="C00000"/>
                </a:solidFill>
                <a:cs typeface="Arial" panose="020B0604020202020204" pitchFamily="34" charset="0"/>
              </a:rPr>
              <a:t>43</a:t>
            </a: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 растение-водческих предприятия, </a:t>
            </a:r>
            <a:r>
              <a:rPr lang="ru-RU" altLang="ru-RU" sz="1000" b="1" dirty="0">
                <a:solidFill>
                  <a:srgbClr val="C00000"/>
                </a:solidFill>
                <a:cs typeface="Arial" panose="020B0604020202020204" pitchFamily="34" charset="0"/>
              </a:rPr>
              <a:t>13</a:t>
            </a: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 элеваторов, </a:t>
            </a:r>
            <a:r>
              <a:rPr lang="ru-RU" altLang="ru-RU" sz="1000" b="1" dirty="0">
                <a:solidFill>
                  <a:srgbClr val="C00000"/>
                </a:solidFill>
                <a:cs typeface="Arial" panose="020B0604020202020204" pitchFamily="34" charset="0"/>
              </a:rPr>
              <a:t>4</a:t>
            </a: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 сахарных завода, мясное </a:t>
            </a:r>
            <a:b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и молочное производство, где перерабатывается </a:t>
            </a:r>
            <a:r>
              <a:rPr lang="ru-RU" altLang="ru-RU" sz="1000" b="1" dirty="0">
                <a:solidFill>
                  <a:srgbClr val="C00000"/>
                </a:solidFill>
                <a:cs typeface="Arial" panose="020B0604020202020204" pitchFamily="34" charset="0"/>
              </a:rPr>
              <a:t>900</a:t>
            </a: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 тонн молока в сутки. Продукция и сырье хранятся на </a:t>
            </a:r>
            <a:r>
              <a:rPr lang="ru-RU" altLang="ru-RU" sz="1000" b="1" dirty="0">
                <a:solidFill>
                  <a:srgbClr val="C00000"/>
                </a:solidFill>
                <a:cs typeface="Arial" panose="020B0604020202020204" pitchFamily="34" charset="0"/>
              </a:rPr>
              <a:t>9</a:t>
            </a: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 логистических распределительных центрах. Собственная розничная сеть – </a:t>
            </a:r>
            <a:r>
              <a:rPr lang="ru-RU" altLang="ru-RU" sz="1000" b="1" dirty="0">
                <a:solidFill>
                  <a:srgbClr val="C00000"/>
                </a:solidFill>
                <a:cs typeface="Arial" panose="020B0604020202020204" pitchFamily="34" charset="0"/>
              </a:rPr>
              <a:t>700</a:t>
            </a: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 фирменных магазинов. В штате около </a:t>
            </a:r>
            <a:r>
              <a:rPr lang="ru-RU" altLang="ru-RU" sz="1000" b="1" dirty="0">
                <a:solidFill>
                  <a:srgbClr val="C00000"/>
                </a:solidFill>
                <a:cs typeface="Arial" panose="020B0604020202020204" pitchFamily="34" charset="0"/>
              </a:rPr>
              <a:t>40</a:t>
            </a: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 тысяч сотрудников. </a:t>
            </a:r>
            <a:endParaRPr lang="ru-RU" altLang="ru-RU" sz="10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80904" name="Прямоугольник 6"/>
          <p:cNvSpPr/>
          <p:nvPr/>
        </p:nvSpPr>
        <p:spPr>
          <a:xfrm>
            <a:off x="1692275" y="1514475"/>
            <a:ext cx="7185025" cy="1270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1000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Для автоматизации холдинга была выбрана отечественная платформа «1С:Предприятие». </a:t>
            </a:r>
            <a:b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В системах «1С» работают более </a:t>
            </a:r>
            <a:r>
              <a:rPr lang="ru-RU" altLang="ru-RU" sz="1000" b="1" dirty="0">
                <a:solidFill>
                  <a:srgbClr val="C00000"/>
                </a:solidFill>
                <a:cs typeface="Arial" panose="020B0604020202020204" pitchFamily="34" charset="0"/>
              </a:rPr>
              <a:t>5000</a:t>
            </a: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 сотрудников холдинга. Созданы единые службы управления закупками, казначейством, складской и транспортной логистикой. </a:t>
            </a:r>
            <a:b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Глубокая автоматизация процессов позволила «</a:t>
            </a:r>
            <a:r>
              <a:rPr lang="ru-RU" altLang="ru-RU" sz="1000" b="1" dirty="0">
                <a:solidFill>
                  <a:srgbClr val="C00000"/>
                </a:solidFill>
                <a:cs typeface="Arial" panose="020B0604020202020204" pitchFamily="34" charset="0"/>
              </a:rPr>
              <a:t>Агрокомплексу</a:t>
            </a: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» усилить контроль за качеством продукции, исключить необоснованные расходы, </a:t>
            </a:r>
            <a:r>
              <a:rPr lang="ru-RU" altLang="ru-RU" sz="1000" b="1" dirty="0">
                <a:solidFill>
                  <a:srgbClr val="C00000"/>
                </a:solidFill>
                <a:cs typeface="Arial" panose="020B0604020202020204" pitchFamily="34" charset="0"/>
              </a:rPr>
              <a:t>нарастить объемы производства на 10%,</a:t>
            </a: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 увеличить прибыль компании. </a:t>
            </a:r>
            <a:r>
              <a:rPr lang="ru-RU" altLang="ru-RU" sz="1000" b="1" dirty="0">
                <a:solidFill>
                  <a:srgbClr val="C00000"/>
                </a:solidFill>
                <a:cs typeface="Arial" panose="020B0604020202020204" pitchFamily="34" charset="0"/>
              </a:rPr>
              <a:t>На 30% сокращены трудозатраты на ведение учета</a:t>
            </a:r>
            <a:r>
              <a:rPr lang="ru-RU" altLang="ru-RU" sz="1000" b="1" dirty="0">
                <a:solidFill>
                  <a:srgbClr val="080808"/>
                </a:solidFill>
                <a:cs typeface="Arial" panose="020B0604020202020204" pitchFamily="34" charset="0"/>
              </a:rPr>
              <a:t>. Руководство холдинга регулярно получает оперативную и достоверную информацию о показателях бизнеса.</a:t>
            </a:r>
            <a:endParaRPr lang="ru-RU" altLang="ru-RU" sz="10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2" name="Rectangle 2"/>
          <p:cNvSpPr>
            <a:spLocks noGrp="1"/>
          </p:cNvSpPr>
          <p:nvPr>
            <p:ph type="title"/>
          </p:nvPr>
        </p:nvSpPr>
        <p:spPr>
          <a:xfrm>
            <a:off x="1692275" y="509588"/>
            <a:ext cx="7196138" cy="1081087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Из выступления </a:t>
            </a:r>
            <a:r>
              <a:rPr lang="ru-RU" altLang="ru-RU" dirty="0"/>
              <a:t>Фролова Андрея</a:t>
            </a:r>
            <a:r>
              <a:rPr lang="ru-RU" altLang="ru-RU" dirty="0">
                <a:solidFill>
                  <a:srgbClr val="080808"/>
                </a:solidFill>
              </a:rPr>
              <a:t>,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/>
              <a:t>начальника отдела ИТ, </a:t>
            </a:r>
            <a:br>
              <a:rPr lang="ru-RU" altLang="ru-RU" dirty="0"/>
            </a:br>
            <a:r>
              <a:rPr lang="ru-RU" altLang="ru-RU" dirty="0"/>
              <a:t>АО «ФНПЦ «Титан-Баррикады»</a:t>
            </a:r>
            <a:r>
              <a:rPr lang="ru-RU" altLang="ru-RU" dirty="0">
                <a:solidFill>
                  <a:srgbClr val="080808"/>
                </a:solidFill>
              </a:rPr>
              <a:t>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на региональной конференции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в г. Волгоград, 2018 г.</a:t>
            </a:r>
            <a:endParaRPr lang="ru-RU" altLang="ru-RU" dirty="0"/>
          </a:p>
        </p:txBody>
      </p:sp>
      <p:sp>
        <p:nvSpPr>
          <p:cNvPr id="81923" name="Прямоугольник 12"/>
          <p:cNvSpPr/>
          <p:nvPr/>
        </p:nvSpPr>
        <p:spPr>
          <a:xfrm>
            <a:off x="280988" y="2641600"/>
            <a:ext cx="5761037" cy="3641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ИТ-архитектура включает комплекс </a:t>
            </a:r>
            <a:b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взаимосвязанных решений на базе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:</a:t>
            </a:r>
            <a:endParaRPr lang="en-US" altLang="ru-RU" sz="1400" b="1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 1С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:ERP – 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цеховые кладовки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,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производство</a:t>
            </a:r>
            <a:endParaRPr lang="ru-RU" altLang="ru-RU" sz="1400" b="1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 УМК (модуль для 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ERP) 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– цех термообработки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,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ЦЗЛ</a:t>
            </a:r>
            <a:endParaRPr lang="ru-RU" altLang="ru-RU" sz="1400" b="1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 УПП – бухгалтерский и налоговый учет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,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кадровый учет </a:t>
            </a:r>
            <a:b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   и расчет зарплаты</a:t>
            </a:r>
            <a:endParaRPr lang="ru-RU" altLang="ru-RU" sz="1400" b="1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 1С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:PDM – 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НСИ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,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автоматизация работы технологов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,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</a:t>
            </a:r>
            <a:b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   формирование отчетов по потребностям</a:t>
            </a:r>
            <a:endParaRPr lang="ru-RU" altLang="ru-RU" sz="1400" b="1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 1С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: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УАТ – автотранспортный цех</a:t>
            </a:r>
            <a:endParaRPr lang="en-US" altLang="ru-RU" sz="1400" b="1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 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1C: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Производственная безопасность и охрана труда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– </a:t>
            </a:r>
            <a:b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   в стадии внедрения</a:t>
            </a:r>
            <a:endParaRPr lang="ru-RU" altLang="ru-RU" sz="1400" b="1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 1С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: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Медицина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– 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выполнена первая очередь внедрения</a:t>
            </a:r>
            <a:endParaRPr lang="ru-RU" altLang="ru-RU" sz="1400" b="1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 1С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: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Общепит</a:t>
            </a:r>
            <a:endParaRPr lang="ru-RU" altLang="ru-RU" sz="1400" b="1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 АВК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: 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Метрология</a:t>
            </a:r>
            <a:endParaRPr lang="en-US" altLang="ru-RU" sz="14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pic>
        <p:nvPicPr>
          <p:cNvPr id="81924" name="Picture 6" descr="http://cdbtitan.ru/images/static/logonew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463" y="1035050"/>
            <a:ext cx="1266825" cy="143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Овал 7"/>
          <p:cNvSpPr/>
          <p:nvPr/>
        </p:nvSpPr>
        <p:spPr bwMode="auto">
          <a:xfrm>
            <a:off x="7556500" y="358775"/>
            <a:ext cx="1357313" cy="1357313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26" name="Picture 10" descr="https://static.1c.ru/rus/partners/adv/boxes/new/1CP8_ERP_UP_2.0_left_bez_otrageniy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25" y="2074863"/>
            <a:ext cx="3201988" cy="3201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27" name="Прямоугольник 13"/>
          <p:cNvSpPr/>
          <p:nvPr/>
        </p:nvSpPr>
        <p:spPr>
          <a:xfrm>
            <a:off x="6223000" y="4833938"/>
            <a:ext cx="2830513" cy="1069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Около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6500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сотрудников</a:t>
            </a:r>
            <a:endParaRPr lang="ru-RU" altLang="ru-RU" sz="1400" b="1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Более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600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пользователей 1С</a:t>
            </a:r>
            <a:endParaRPr lang="ru-RU" altLang="ru-RU" sz="1400" b="1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Интеграция с АСКОН</a:t>
            </a:r>
            <a:r>
              <a:rPr lang="en-US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,</a:t>
            </a:r>
            <a:r>
              <a:rPr lang="ru-RU" altLang="ru-RU" sz="1400" b="1" dirty="0">
                <a:solidFill>
                  <a:srgbClr val="080808"/>
                </a:solidFill>
                <a:cs typeface="Arial" panose="020B0604020202020204" pitchFamily="34" charset="0"/>
              </a:rPr>
              <a:t> оборудованием</a:t>
            </a:r>
            <a:endParaRPr lang="ru-RU" altLang="ru-RU" sz="14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Picture 5" descr="лого-Ростех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5525" y="1612900"/>
            <a:ext cx="742950" cy="1008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6" descr="Лого-Роснефть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685925"/>
            <a:ext cx="15240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Picture 7" descr="Лого-Россет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063" y="1949450"/>
            <a:ext cx="1524000" cy="454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Picture 9" descr="ЛОГО-ОА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125" y="4449763"/>
            <a:ext cx="1944688" cy="322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Picture 11" descr="лого_автоваз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13" y="5580063"/>
            <a:ext cx="1524000" cy="6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13" descr="лого_локотех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838" y="3116263"/>
            <a:ext cx="1992312" cy="569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6" name="Picture 15" descr="лого_уралхим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2063" y="4475163"/>
            <a:ext cx="2230437" cy="271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8" descr="gazprom_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075" y="1757363"/>
            <a:ext cx="1684338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8" name="Picture 19" descr="mmk_log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863" y="3989388"/>
            <a:ext cx="1508125" cy="1004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21" descr="OMZ_logo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2500" y="5584825"/>
            <a:ext cx="1141413" cy="63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0" name="Picture 22" descr="logo-OS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0663" y="5484813"/>
            <a:ext cx="895350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23" descr="logo_mechel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2200" y="4157663"/>
            <a:ext cx="1008063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2" name="Picture 24" descr="logo-rg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813" y="3121025"/>
            <a:ext cx="1295400" cy="574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63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189788" cy="1081088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dirty="0"/>
              <a:t>Флагманы экономики, заключившие стратегические соглашения и меморандумы о сотрудничестве с 1С</a:t>
            </a:r>
            <a:endParaRPr lang="ru-RU" altLang="ru-RU" dirty="0"/>
          </a:p>
        </p:txBody>
      </p:sp>
      <p:pic>
        <p:nvPicPr>
          <p:cNvPr id="27664" name="Picture 25" descr="logo_tatneft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5588" y="1876425"/>
            <a:ext cx="1703387" cy="468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5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43700" y="3146425"/>
            <a:ext cx="2138363" cy="414338"/>
          </a:xfrm>
          <a:prstGeom prst="rect">
            <a:avLst/>
          </a:prstGeom>
          <a:noFill/>
          <a:ln w="44450">
            <a:noFill/>
          </a:ln>
        </p:spPr>
      </p:pic>
      <p:pic>
        <p:nvPicPr>
          <p:cNvPr id="27666" name="Picture 7" descr="лого-трансмашхолдинг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3763" y="2905125"/>
            <a:ext cx="1860550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7" name="Picture 13" descr="лого-камаз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4400" y="5276850"/>
            <a:ext cx="796925" cy="1103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8" name="Picture 14" descr="лого-соллерс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87713" y="5654675"/>
            <a:ext cx="2074862" cy="6207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946" name="Rectangle 2"/>
          <p:cNvSpPr>
            <a:spLocks noGrp="1"/>
          </p:cNvSpPr>
          <p:nvPr>
            <p:ph type="title"/>
          </p:nvPr>
        </p:nvSpPr>
        <p:spPr>
          <a:xfrm>
            <a:off x="1692275" y="361950"/>
            <a:ext cx="7221538" cy="1081088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Из выступления </a:t>
            </a:r>
            <a:r>
              <a:rPr lang="ru-RU" altLang="ru-RU" dirty="0"/>
              <a:t>Насонова Анатолия, </a:t>
            </a:r>
            <a:br>
              <a:rPr lang="ru-RU" altLang="ru-RU" dirty="0"/>
            </a:br>
            <a:r>
              <a:rPr lang="ru-RU" altLang="ru-RU" dirty="0"/>
              <a:t>ИТ-директора, ООО «Абинский ЭлектроМеталлургический завод»</a:t>
            </a:r>
            <a:r>
              <a:rPr lang="ru-RU" altLang="ru-RU" dirty="0">
                <a:solidFill>
                  <a:srgbClr val="080808"/>
                </a:solidFill>
              </a:rPr>
              <a:t>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в г. Краснодар, 2019 г.</a:t>
            </a:r>
            <a:endParaRPr lang="ru-RU" altLang="ru-RU" dirty="0"/>
          </a:p>
        </p:txBody>
      </p:sp>
      <p:sp>
        <p:nvSpPr>
          <p:cNvPr id="82947" name="Скругленный прямоугольник 9"/>
          <p:cNvSpPr/>
          <p:nvPr/>
        </p:nvSpPr>
        <p:spPr>
          <a:xfrm>
            <a:off x="271463" y="2716213"/>
            <a:ext cx="8642350" cy="1450975"/>
          </a:xfrm>
          <a:prstGeom prst="roundRect">
            <a:avLst>
              <a:gd name="adj" fmla="val 16667"/>
            </a:avLst>
          </a:prstGeom>
          <a:solidFill>
            <a:srgbClr val="5B9BD5"/>
          </a:solidFill>
          <a:ln w="12700" cap="flat" cmpd="sng">
            <a:solidFill>
              <a:srgbClr val="41719C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defTabSz="45720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cs typeface="Arial" panose="020B0604020202020204" pitchFamily="34" charset="0"/>
              </a:rPr>
              <a:t>1С:</a:t>
            </a:r>
            <a:r>
              <a:rPr lang="en-US" altLang="ru-RU" sz="2400" b="1" dirty="0">
                <a:solidFill>
                  <a:srgbClr val="FFFFFF"/>
                </a:solidFill>
                <a:cs typeface="Arial" panose="020B0604020202020204" pitchFamily="34" charset="0"/>
              </a:rPr>
              <a:t>ERP + </a:t>
            </a:r>
            <a:r>
              <a:rPr lang="ru-RU" altLang="ru-RU" sz="2400" b="1" dirty="0">
                <a:solidFill>
                  <a:srgbClr val="FFFFFF"/>
                </a:solidFill>
                <a:cs typeface="Arial" panose="020B0604020202020204" pitchFamily="34" charset="0"/>
              </a:rPr>
              <a:t>отраслевые модули (УАТ, </a:t>
            </a:r>
            <a:r>
              <a:rPr lang="en-US" altLang="ru-RU" sz="2400" b="1" dirty="0">
                <a:solidFill>
                  <a:srgbClr val="FFFFFF"/>
                </a:solidFill>
                <a:cs typeface="Arial" panose="020B0604020202020204" pitchFamily="34" charset="0"/>
              </a:rPr>
              <a:t>CRM</a:t>
            </a:r>
            <a:r>
              <a:rPr lang="ru-RU" altLang="ru-RU" sz="2400" b="1" dirty="0">
                <a:solidFill>
                  <a:srgbClr val="FFFFFF"/>
                </a:solidFill>
                <a:cs typeface="Arial" panose="020B0604020202020204" pitchFamily="34" charset="0"/>
              </a:rPr>
              <a:t>, ЗУП, производство, бюджетирование, </a:t>
            </a:r>
            <a:r>
              <a:rPr lang="en-US" altLang="ru-RU" sz="2400" b="1" dirty="0">
                <a:solidFill>
                  <a:srgbClr val="FFFFFF"/>
                </a:solidFill>
                <a:cs typeface="Arial" panose="020B0604020202020204" pitchFamily="34" charset="0"/>
              </a:rPr>
              <a:t>WMS</a:t>
            </a:r>
            <a:r>
              <a:rPr lang="ru-RU" altLang="ru-RU" sz="2400" b="1" dirty="0">
                <a:solidFill>
                  <a:srgbClr val="FFFFFF"/>
                </a:solidFill>
                <a:cs typeface="Arial" panose="020B0604020202020204" pitchFamily="34" charset="0"/>
              </a:rPr>
              <a:t>)</a:t>
            </a:r>
            <a:endParaRPr lang="ru-RU" altLang="ru-RU" sz="2400" b="1" dirty="0">
              <a:solidFill>
                <a:srgbClr val="FFFFFF"/>
              </a:solidFill>
              <a:ea typeface="Arial" panose="020B0604020202020204" pitchFamily="34" charset="0"/>
            </a:endParaRPr>
          </a:p>
        </p:txBody>
      </p:sp>
      <p:sp>
        <p:nvSpPr>
          <p:cNvPr id="82948" name="Скругленный прямоугольник 10"/>
          <p:cNvSpPr/>
          <p:nvPr/>
        </p:nvSpPr>
        <p:spPr>
          <a:xfrm>
            <a:off x="271463" y="5045075"/>
            <a:ext cx="3538537" cy="1182688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 w="12700" cap="flat" cmpd="sng">
            <a:solidFill>
              <a:srgbClr val="78787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defTabSz="45720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cs typeface="Arial" panose="020B0604020202020204" pitchFamily="34" charset="0"/>
              </a:rPr>
              <a:t>Цеховые </a:t>
            </a:r>
            <a:r>
              <a:rPr lang="en-US" altLang="ru-RU" sz="2400" b="1" dirty="0">
                <a:solidFill>
                  <a:srgbClr val="FFFFFF"/>
                </a:solidFill>
                <a:cs typeface="Arial" panose="020B0604020202020204" pitchFamily="34" charset="0"/>
              </a:rPr>
              <a:t>MES</a:t>
            </a:r>
            <a:endParaRPr lang="ru-RU" altLang="ru-RU" sz="2400" b="1" dirty="0">
              <a:solidFill>
                <a:srgbClr val="FFFFFF"/>
              </a:solidFill>
              <a:ea typeface="Arial" panose="020B0604020202020204" pitchFamily="34" charset="0"/>
            </a:endParaRPr>
          </a:p>
        </p:txBody>
      </p:sp>
      <p:sp>
        <p:nvSpPr>
          <p:cNvPr id="12" name="Стрелка вправо 11"/>
          <p:cNvSpPr>
            <a:spLocks noChangeArrowheads="1"/>
          </p:cNvSpPr>
          <p:nvPr/>
        </p:nvSpPr>
        <p:spPr bwMode="auto">
          <a:xfrm rot="-3284498">
            <a:off x="2184400" y="4356100"/>
            <a:ext cx="955675" cy="555625"/>
          </a:xfrm>
          <a:prstGeom prst="rightArrow">
            <a:avLst>
              <a:gd name="adj1" fmla="val 50000"/>
              <a:gd name="adj2" fmla="val 56776"/>
            </a:avLst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</a:ln>
        </p:spPr>
        <p:txBody>
          <a:bodyPr vert="eaVert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2950" name="Скругленный прямоугольник 12"/>
          <p:cNvSpPr/>
          <p:nvPr/>
        </p:nvSpPr>
        <p:spPr>
          <a:xfrm>
            <a:off x="5300663" y="5046663"/>
            <a:ext cx="3613150" cy="1182687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 w="12700" cap="flat" cmpd="sng">
            <a:solidFill>
              <a:srgbClr val="787878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defTabSz="45720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cs typeface="Arial" panose="020B0604020202020204" pitchFamily="34" charset="0"/>
              </a:rPr>
              <a:t>1С: Документооборот</a:t>
            </a:r>
            <a:endParaRPr lang="ru-RU" altLang="ru-RU" sz="2400" b="1" dirty="0">
              <a:solidFill>
                <a:srgbClr val="FFFFFF"/>
              </a:solidFill>
              <a:ea typeface="Arial" panose="020B0604020202020204" pitchFamily="34" charset="0"/>
            </a:endParaRPr>
          </a:p>
        </p:txBody>
      </p:sp>
      <p:cxnSp>
        <p:nvCxnSpPr>
          <p:cNvPr id="82951" name="Прямая со стрелкой 13"/>
          <p:cNvCxnSpPr/>
          <p:nvPr/>
        </p:nvCxnSpPr>
        <p:spPr>
          <a:xfrm>
            <a:off x="7097713" y="3870325"/>
            <a:ext cx="754062" cy="1162050"/>
          </a:xfrm>
          <a:prstGeom prst="straightConnector1">
            <a:avLst/>
          </a:prstGeom>
          <a:ln w="76200" cap="flat" cmpd="sng">
            <a:solidFill>
              <a:srgbClr val="5B9BD5"/>
            </a:solidFill>
            <a:prstDash val="solid"/>
            <a:miter/>
            <a:headEnd type="triangle" w="med" len="med"/>
            <a:tailEnd type="triangle" w="med" len="med"/>
          </a:ln>
        </p:spPr>
      </p:cxnSp>
      <p:sp>
        <p:nvSpPr>
          <p:cNvPr id="82952" name="TextBox 14"/>
          <p:cNvSpPr txBox="1"/>
          <p:nvPr/>
        </p:nvSpPr>
        <p:spPr>
          <a:xfrm>
            <a:off x="5673725" y="4267200"/>
            <a:ext cx="2092325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defTabSz="45720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cs typeface="Arial" panose="020B0604020202020204" pitchFamily="34" charset="0"/>
              </a:rPr>
              <a:t>Бесшовная интеграция</a:t>
            </a:r>
            <a:endParaRPr lang="ru-RU" altLang="ru-RU" sz="18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7556500" y="358775"/>
            <a:ext cx="1357313" cy="1357313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2954" name="Picture 11" descr="https://www.mcena.ru/media/user/7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38275"/>
            <a:ext cx="1023938" cy="1023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207250" cy="1081088"/>
          </a:xfrm>
          <a:ln/>
        </p:spPr>
        <p:txBody>
          <a:bodyPr vert="horz" wrap="square" lIns="0" tIns="0" rIns="0" bIns="0" anchor="ctr" anchorCtr="0"/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Единая информационно-управленческая система, построенная</a:t>
            </a:r>
            <a:r>
              <a:rPr lang="en-US" altLang="ru-RU" dirty="0">
                <a:solidFill>
                  <a:srgbClr val="080808"/>
                </a:solidFill>
              </a:rPr>
              <a:t> </a:t>
            </a:r>
            <a:r>
              <a:rPr lang="ru-RU" altLang="ru-RU" dirty="0">
                <a:solidFill>
                  <a:srgbClr val="080808"/>
                </a:solidFill>
              </a:rPr>
              <a:t>на </a:t>
            </a:r>
            <a:r>
              <a:rPr lang="en-US" altLang="ru-RU" dirty="0"/>
              <a:t>1C:ERP</a:t>
            </a:r>
            <a:r>
              <a:rPr lang="ru-RU" altLang="ru-RU" dirty="0">
                <a:solidFill>
                  <a:srgbClr val="080808"/>
                </a:solidFill>
              </a:rPr>
              <a:t> и других решениях системы </a:t>
            </a:r>
            <a:r>
              <a:rPr lang="ru-RU" altLang="ru-RU" dirty="0"/>
              <a:t>«1С:Предприятие 8»</a:t>
            </a:r>
            <a:endParaRPr lang="ru-RU" altLang="ru-RU" dirty="0"/>
          </a:p>
        </p:txBody>
      </p:sp>
      <p:pic>
        <p:nvPicPr>
          <p:cNvPr id="83971" name="Picture 6" descr="Схема ERP_Презентация_4х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088" y="1420813"/>
            <a:ext cx="7996237" cy="533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4994" name="Заголовок 3"/>
          <p:cNvSpPr>
            <a:spLocks noGrp="1"/>
          </p:cNvSpPr>
          <p:nvPr>
            <p:ph type="title"/>
          </p:nvPr>
        </p:nvSpPr>
        <p:spPr>
          <a:xfrm>
            <a:off x="1692275" y="157163"/>
            <a:ext cx="7180263" cy="914400"/>
          </a:xfrm>
          <a:ln/>
        </p:spPr>
        <p:txBody>
          <a:bodyPr vert="horz" wrap="square" lIns="0" tIns="0" rIns="0" bIns="0" anchor="ctr" anchorCtr="0">
            <a:spAutoFit/>
          </a:bodyPr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Кросс-функциональный бизнес-процесс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в распределенном ИТ-ландшафте современного холдинга</a:t>
            </a:r>
            <a:endParaRPr lang="ru-RU" altLang="ru-RU" dirty="0">
              <a:solidFill>
                <a:srgbClr val="080808"/>
              </a:solidFill>
            </a:endParaRPr>
          </a:p>
        </p:txBody>
      </p:sp>
      <p:sp>
        <p:nvSpPr>
          <p:cNvPr id="84995" name="TextBox 49154"/>
          <p:cNvSpPr txBox="1"/>
          <p:nvPr/>
        </p:nvSpPr>
        <p:spPr>
          <a:xfrm>
            <a:off x="323850" y="6022975"/>
            <a:ext cx="3168650" cy="5667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Корпоративный шаблон №1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на 1С: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ERP 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и 1С:Документооборот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84996" name="TextBox 43"/>
          <p:cNvSpPr txBox="1"/>
          <p:nvPr/>
        </p:nvSpPr>
        <p:spPr>
          <a:xfrm>
            <a:off x="3421063" y="6022975"/>
            <a:ext cx="1800225" cy="5667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Корпоративный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шаблон № 2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84997" name="TextBox 44"/>
          <p:cNvSpPr txBox="1"/>
          <p:nvPr/>
        </p:nvSpPr>
        <p:spPr>
          <a:xfrm>
            <a:off x="5292725" y="6038850"/>
            <a:ext cx="2166938" cy="5667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Корпоративный шаблон № 3…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84998" name="AutoShape 22"/>
          <p:cNvSpPr/>
          <p:nvPr/>
        </p:nvSpPr>
        <p:spPr>
          <a:xfrm>
            <a:off x="3709988" y="1703388"/>
            <a:ext cx="719137" cy="360362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1С:УХ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4999" name="AutoShape 23"/>
          <p:cNvSpPr/>
          <p:nvPr/>
        </p:nvSpPr>
        <p:spPr>
          <a:xfrm>
            <a:off x="4429125" y="2422525"/>
            <a:ext cx="719138" cy="360363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1С:УХ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00" name="AutoShape 24"/>
          <p:cNvSpPr/>
          <p:nvPr/>
        </p:nvSpPr>
        <p:spPr>
          <a:xfrm>
            <a:off x="2987675" y="2422525"/>
            <a:ext cx="719138" cy="360363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1С:УХ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01" name="AutoShape 25"/>
          <p:cNvSpPr/>
          <p:nvPr/>
        </p:nvSpPr>
        <p:spPr>
          <a:xfrm>
            <a:off x="971550" y="3862388"/>
            <a:ext cx="719138" cy="360362"/>
          </a:xfrm>
          <a:prstGeom prst="roundRect">
            <a:avLst>
              <a:gd name="adj" fmla="val 16667"/>
            </a:avLst>
          </a:prstGeom>
          <a:solidFill>
            <a:srgbClr val="DBA685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02" name="AutoShape 26"/>
          <p:cNvSpPr/>
          <p:nvPr/>
        </p:nvSpPr>
        <p:spPr>
          <a:xfrm>
            <a:off x="1549400" y="4583113"/>
            <a:ext cx="719138" cy="360362"/>
          </a:xfrm>
          <a:prstGeom prst="roundRect">
            <a:avLst>
              <a:gd name="adj" fmla="val 16667"/>
            </a:avLst>
          </a:prstGeom>
          <a:solidFill>
            <a:srgbClr val="DBA685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03" name="AutoShape 27"/>
          <p:cNvSpPr/>
          <p:nvPr/>
        </p:nvSpPr>
        <p:spPr>
          <a:xfrm>
            <a:off x="973138" y="5302250"/>
            <a:ext cx="719137" cy="360363"/>
          </a:xfrm>
          <a:prstGeom prst="roundRect">
            <a:avLst>
              <a:gd name="adj" fmla="val 16667"/>
            </a:avLst>
          </a:prstGeom>
          <a:solidFill>
            <a:srgbClr val="DBA685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04" name="AutoShape 28"/>
          <p:cNvSpPr/>
          <p:nvPr/>
        </p:nvSpPr>
        <p:spPr>
          <a:xfrm>
            <a:off x="4068763" y="3862388"/>
            <a:ext cx="719137" cy="360362"/>
          </a:xfrm>
          <a:prstGeom prst="roundRect">
            <a:avLst>
              <a:gd name="adj" fmla="val 16667"/>
            </a:avLst>
          </a:prstGeom>
          <a:solidFill>
            <a:srgbClr val="677275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Не 1С</a:t>
            </a:r>
            <a:endParaRPr lang="ru-RU" altLang="ru-RU" sz="1200" b="1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sp>
        <p:nvSpPr>
          <p:cNvPr id="85005" name="AutoShape 29"/>
          <p:cNvSpPr/>
          <p:nvPr/>
        </p:nvSpPr>
        <p:spPr>
          <a:xfrm>
            <a:off x="4070350" y="4583113"/>
            <a:ext cx="719138" cy="360362"/>
          </a:xfrm>
          <a:prstGeom prst="roundRect">
            <a:avLst>
              <a:gd name="adj" fmla="val 16667"/>
            </a:avLst>
          </a:prstGeom>
          <a:solidFill>
            <a:srgbClr val="677275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Не 1С</a:t>
            </a:r>
            <a:endParaRPr lang="ru-RU" altLang="ru-RU" sz="1200" b="1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sp>
        <p:nvSpPr>
          <p:cNvPr id="85006" name="AutoShape 30"/>
          <p:cNvSpPr/>
          <p:nvPr/>
        </p:nvSpPr>
        <p:spPr>
          <a:xfrm>
            <a:off x="4070350" y="5302250"/>
            <a:ext cx="719138" cy="360363"/>
          </a:xfrm>
          <a:prstGeom prst="roundRect">
            <a:avLst>
              <a:gd name="adj" fmla="val 16667"/>
            </a:avLst>
          </a:prstGeom>
          <a:solidFill>
            <a:srgbClr val="677275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Не 1С</a:t>
            </a:r>
            <a:endParaRPr lang="ru-RU" altLang="ru-RU" sz="1200" b="1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sp>
        <p:nvSpPr>
          <p:cNvPr id="85007" name="AutoShape 31"/>
          <p:cNvSpPr/>
          <p:nvPr/>
        </p:nvSpPr>
        <p:spPr>
          <a:xfrm>
            <a:off x="5149850" y="3863975"/>
            <a:ext cx="719138" cy="360363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1С:…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08" name="AutoShape 32"/>
          <p:cNvSpPr/>
          <p:nvPr/>
        </p:nvSpPr>
        <p:spPr>
          <a:xfrm>
            <a:off x="6589713" y="3863975"/>
            <a:ext cx="719137" cy="360363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1С:…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09" name="AutoShape 33"/>
          <p:cNvSpPr/>
          <p:nvPr/>
        </p:nvSpPr>
        <p:spPr>
          <a:xfrm>
            <a:off x="6948488" y="4583113"/>
            <a:ext cx="719137" cy="360362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1С:…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10" name="AutoShape 34"/>
          <p:cNvSpPr/>
          <p:nvPr/>
        </p:nvSpPr>
        <p:spPr>
          <a:xfrm>
            <a:off x="6948488" y="5302250"/>
            <a:ext cx="719137" cy="360363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1С:…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11" name="Line 35"/>
          <p:cNvSpPr/>
          <p:nvPr/>
        </p:nvSpPr>
        <p:spPr>
          <a:xfrm>
            <a:off x="4068763" y="2062163"/>
            <a:ext cx="0" cy="936625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12" name="Line 36"/>
          <p:cNvSpPr/>
          <p:nvPr/>
        </p:nvSpPr>
        <p:spPr>
          <a:xfrm>
            <a:off x="3852863" y="3503613"/>
            <a:ext cx="0" cy="1943100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13" name="Line 37"/>
          <p:cNvSpPr/>
          <p:nvPr/>
        </p:nvSpPr>
        <p:spPr>
          <a:xfrm>
            <a:off x="6734175" y="4222750"/>
            <a:ext cx="0" cy="1223963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14" name="Line 38"/>
          <p:cNvSpPr/>
          <p:nvPr/>
        </p:nvSpPr>
        <p:spPr>
          <a:xfrm>
            <a:off x="1908175" y="2998788"/>
            <a:ext cx="0" cy="1584325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15" name="Line 39"/>
          <p:cNvSpPr/>
          <p:nvPr/>
        </p:nvSpPr>
        <p:spPr>
          <a:xfrm>
            <a:off x="757238" y="4943475"/>
            <a:ext cx="0" cy="503238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16" name="Line 40"/>
          <p:cNvSpPr/>
          <p:nvPr/>
        </p:nvSpPr>
        <p:spPr>
          <a:xfrm>
            <a:off x="3708400" y="2566988"/>
            <a:ext cx="720725" cy="0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17" name="Line 41"/>
          <p:cNvSpPr/>
          <p:nvPr/>
        </p:nvSpPr>
        <p:spPr>
          <a:xfrm>
            <a:off x="3852863" y="4006850"/>
            <a:ext cx="215900" cy="0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18" name="Line 42"/>
          <p:cNvSpPr/>
          <p:nvPr/>
        </p:nvSpPr>
        <p:spPr>
          <a:xfrm>
            <a:off x="3852863" y="4727575"/>
            <a:ext cx="215900" cy="0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19" name="Line 43"/>
          <p:cNvSpPr/>
          <p:nvPr/>
        </p:nvSpPr>
        <p:spPr>
          <a:xfrm>
            <a:off x="3852863" y="5446713"/>
            <a:ext cx="215900" cy="0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20" name="Line 44"/>
          <p:cNvSpPr/>
          <p:nvPr/>
        </p:nvSpPr>
        <p:spPr>
          <a:xfrm>
            <a:off x="6734175" y="4727575"/>
            <a:ext cx="215900" cy="0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21" name="Line 45"/>
          <p:cNvSpPr/>
          <p:nvPr/>
        </p:nvSpPr>
        <p:spPr>
          <a:xfrm>
            <a:off x="6734175" y="5448300"/>
            <a:ext cx="215900" cy="0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22" name="Line 46"/>
          <p:cNvSpPr/>
          <p:nvPr/>
        </p:nvSpPr>
        <p:spPr>
          <a:xfrm>
            <a:off x="5868988" y="4006850"/>
            <a:ext cx="720725" cy="0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23" name="Line 47"/>
          <p:cNvSpPr/>
          <p:nvPr/>
        </p:nvSpPr>
        <p:spPr>
          <a:xfrm>
            <a:off x="6229350" y="2998788"/>
            <a:ext cx="0" cy="1009650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24" name="Line 48"/>
          <p:cNvSpPr/>
          <p:nvPr/>
        </p:nvSpPr>
        <p:spPr>
          <a:xfrm>
            <a:off x="1908175" y="2998788"/>
            <a:ext cx="4321175" cy="0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25" name="AutoShape 49"/>
          <p:cNvSpPr/>
          <p:nvPr/>
        </p:nvSpPr>
        <p:spPr>
          <a:xfrm>
            <a:off x="5868988" y="3143250"/>
            <a:ext cx="719137" cy="360363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1С:…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26" name="AutoShape 50"/>
          <p:cNvSpPr/>
          <p:nvPr/>
        </p:nvSpPr>
        <p:spPr>
          <a:xfrm>
            <a:off x="1549400" y="3143250"/>
            <a:ext cx="719138" cy="360363"/>
          </a:xfrm>
          <a:prstGeom prst="roundRect">
            <a:avLst>
              <a:gd name="adj" fmla="val 16667"/>
            </a:avLst>
          </a:prstGeom>
          <a:solidFill>
            <a:srgbClr val="DBA685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27" name="Line 51"/>
          <p:cNvSpPr/>
          <p:nvPr/>
        </p:nvSpPr>
        <p:spPr>
          <a:xfrm>
            <a:off x="1692275" y="4006850"/>
            <a:ext cx="215900" cy="0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28" name="Line 52"/>
          <p:cNvSpPr/>
          <p:nvPr/>
        </p:nvSpPr>
        <p:spPr>
          <a:xfrm>
            <a:off x="971550" y="4438650"/>
            <a:ext cx="2016125" cy="0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29" name="Line 53"/>
          <p:cNvSpPr/>
          <p:nvPr/>
        </p:nvSpPr>
        <p:spPr>
          <a:xfrm>
            <a:off x="2987675" y="4438650"/>
            <a:ext cx="0" cy="217488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30" name="AutoShape 54"/>
          <p:cNvSpPr/>
          <p:nvPr/>
        </p:nvSpPr>
        <p:spPr>
          <a:xfrm>
            <a:off x="2628900" y="4581525"/>
            <a:ext cx="719138" cy="360363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1С:ДО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31" name="Line 55"/>
          <p:cNvSpPr/>
          <p:nvPr/>
        </p:nvSpPr>
        <p:spPr>
          <a:xfrm>
            <a:off x="973138" y="4438650"/>
            <a:ext cx="0" cy="217488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32" name="AutoShape 56"/>
          <p:cNvSpPr/>
          <p:nvPr/>
        </p:nvSpPr>
        <p:spPr>
          <a:xfrm>
            <a:off x="612775" y="4583113"/>
            <a:ext cx="719138" cy="360362"/>
          </a:xfrm>
          <a:prstGeom prst="roundRect">
            <a:avLst>
              <a:gd name="adj" fmla="val 16667"/>
            </a:avLst>
          </a:prstGeom>
          <a:solidFill>
            <a:srgbClr val="DBA685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33" name="Line 57"/>
          <p:cNvSpPr/>
          <p:nvPr/>
        </p:nvSpPr>
        <p:spPr>
          <a:xfrm>
            <a:off x="757238" y="5446713"/>
            <a:ext cx="215900" cy="0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34" name="Line 58"/>
          <p:cNvSpPr/>
          <p:nvPr/>
        </p:nvSpPr>
        <p:spPr>
          <a:xfrm>
            <a:off x="2989263" y="2998788"/>
            <a:ext cx="0" cy="217487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35" name="AutoShape 59"/>
          <p:cNvSpPr/>
          <p:nvPr/>
        </p:nvSpPr>
        <p:spPr>
          <a:xfrm>
            <a:off x="2628900" y="3143250"/>
            <a:ext cx="719138" cy="360363"/>
          </a:xfrm>
          <a:prstGeom prst="roundRect">
            <a:avLst>
              <a:gd name="adj" fmla="val 16667"/>
            </a:avLst>
          </a:prstGeom>
          <a:solidFill>
            <a:srgbClr val="DBA685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36" name="Line 60"/>
          <p:cNvSpPr/>
          <p:nvPr/>
        </p:nvSpPr>
        <p:spPr>
          <a:xfrm>
            <a:off x="4213225" y="2998788"/>
            <a:ext cx="0" cy="217487"/>
          </a:xfrm>
          <a:prstGeom prst="line">
            <a:avLst/>
          </a:prstGeom>
          <a:ln w="25400" cap="flat" cmpd="sng">
            <a:solidFill>
              <a:srgbClr val="677275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37" name="AutoShape 61"/>
          <p:cNvSpPr/>
          <p:nvPr/>
        </p:nvSpPr>
        <p:spPr>
          <a:xfrm>
            <a:off x="3708400" y="3143250"/>
            <a:ext cx="719138" cy="360363"/>
          </a:xfrm>
          <a:prstGeom prst="roundRect">
            <a:avLst>
              <a:gd name="adj" fmla="val 16667"/>
            </a:avLst>
          </a:prstGeom>
          <a:solidFill>
            <a:srgbClr val="677275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chemeClr val="bg1"/>
                </a:solidFill>
                <a:cs typeface="Arial" panose="020B0604020202020204" pitchFamily="34" charset="0"/>
              </a:rPr>
              <a:t>Не 1С</a:t>
            </a:r>
            <a:endParaRPr lang="ru-RU" altLang="ru-RU" sz="1200" b="1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sp>
        <p:nvSpPr>
          <p:cNvPr id="85038" name="Line 62"/>
          <p:cNvSpPr/>
          <p:nvPr/>
        </p:nvSpPr>
        <p:spPr>
          <a:xfrm flipH="1" flipV="1">
            <a:off x="1692275" y="3933825"/>
            <a:ext cx="431800" cy="1368425"/>
          </a:xfrm>
          <a:prstGeom prst="line">
            <a:avLst/>
          </a:prstGeom>
          <a:ln w="25400" cap="flat" cmpd="sng">
            <a:solidFill>
              <a:srgbClr val="D7192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39" name="Line 63"/>
          <p:cNvSpPr/>
          <p:nvPr/>
        </p:nvSpPr>
        <p:spPr>
          <a:xfrm>
            <a:off x="3205163" y="2781300"/>
            <a:ext cx="863600" cy="1079500"/>
          </a:xfrm>
          <a:prstGeom prst="line">
            <a:avLst/>
          </a:prstGeom>
          <a:ln w="25400" cap="flat" cmpd="sng">
            <a:solidFill>
              <a:srgbClr val="D7192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40" name="Line 64"/>
          <p:cNvSpPr/>
          <p:nvPr/>
        </p:nvSpPr>
        <p:spPr>
          <a:xfrm flipV="1">
            <a:off x="4068763" y="3286125"/>
            <a:ext cx="1800225" cy="574675"/>
          </a:xfrm>
          <a:prstGeom prst="line">
            <a:avLst/>
          </a:prstGeom>
          <a:ln w="25400" cap="flat" cmpd="sng">
            <a:solidFill>
              <a:srgbClr val="D7192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41" name="Line 65"/>
          <p:cNvSpPr/>
          <p:nvPr/>
        </p:nvSpPr>
        <p:spPr>
          <a:xfrm>
            <a:off x="4429125" y="1917700"/>
            <a:ext cx="1439863" cy="0"/>
          </a:xfrm>
          <a:prstGeom prst="line">
            <a:avLst/>
          </a:prstGeom>
          <a:ln w="25400" cap="flat" cmpd="sng">
            <a:solidFill>
              <a:srgbClr val="D71920"/>
            </a:solidFill>
            <a:prstDash val="solid"/>
            <a:headEnd type="none" w="med" len="med"/>
            <a:tailEnd type="triangle" w="lg" len="med"/>
          </a:ln>
        </p:spPr>
      </p:sp>
      <p:sp>
        <p:nvSpPr>
          <p:cNvPr id="85042" name="Oval 66"/>
          <p:cNvSpPr>
            <a:spLocks noChangeAspect="1"/>
          </p:cNvSpPr>
          <p:nvPr/>
        </p:nvSpPr>
        <p:spPr>
          <a:xfrm>
            <a:off x="1547813" y="5265738"/>
            <a:ext cx="107950" cy="107950"/>
          </a:xfrm>
          <a:prstGeom prst="ellipse">
            <a:avLst/>
          </a:prstGeom>
          <a:solidFill>
            <a:srgbClr val="D7192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sp>
        <p:nvSpPr>
          <p:cNvPr id="85043" name="Oval 69"/>
          <p:cNvSpPr>
            <a:spLocks noChangeAspect="1"/>
          </p:cNvSpPr>
          <p:nvPr/>
        </p:nvSpPr>
        <p:spPr>
          <a:xfrm>
            <a:off x="2592388" y="3286125"/>
            <a:ext cx="107950" cy="107950"/>
          </a:xfrm>
          <a:prstGeom prst="ellipse">
            <a:avLst/>
          </a:prstGeom>
          <a:solidFill>
            <a:srgbClr val="D7192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sp>
        <p:nvSpPr>
          <p:cNvPr id="85044" name="Oval 72"/>
          <p:cNvSpPr>
            <a:spLocks noChangeAspect="1"/>
          </p:cNvSpPr>
          <p:nvPr/>
        </p:nvSpPr>
        <p:spPr>
          <a:xfrm>
            <a:off x="4032250" y="3825875"/>
            <a:ext cx="107950" cy="107950"/>
          </a:xfrm>
          <a:prstGeom prst="ellipse">
            <a:avLst/>
          </a:prstGeom>
          <a:solidFill>
            <a:srgbClr val="D7192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sp>
        <p:nvSpPr>
          <p:cNvPr id="85045" name="Oval 73"/>
          <p:cNvSpPr>
            <a:spLocks noChangeAspect="1"/>
          </p:cNvSpPr>
          <p:nvPr/>
        </p:nvSpPr>
        <p:spPr>
          <a:xfrm>
            <a:off x="5832475" y="3214688"/>
            <a:ext cx="107950" cy="107950"/>
          </a:xfrm>
          <a:prstGeom prst="ellipse">
            <a:avLst/>
          </a:prstGeom>
          <a:solidFill>
            <a:srgbClr val="D7192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sp>
        <p:nvSpPr>
          <p:cNvPr id="85046" name="AutoShape 74"/>
          <p:cNvSpPr/>
          <p:nvPr/>
        </p:nvSpPr>
        <p:spPr>
          <a:xfrm>
            <a:off x="2052638" y="2422525"/>
            <a:ext cx="719137" cy="360363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1С:ДО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47" name="AutoShape 75"/>
          <p:cNvSpPr/>
          <p:nvPr/>
        </p:nvSpPr>
        <p:spPr>
          <a:xfrm>
            <a:off x="2628900" y="3862388"/>
            <a:ext cx="719138" cy="360362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1С:ДО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48" name="AutoShape 76"/>
          <p:cNvSpPr/>
          <p:nvPr/>
        </p:nvSpPr>
        <p:spPr>
          <a:xfrm>
            <a:off x="1979613" y="5302250"/>
            <a:ext cx="719137" cy="360363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1С:ДО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85049" name="Oval 77"/>
          <p:cNvSpPr>
            <a:spLocks noChangeAspect="1"/>
          </p:cNvSpPr>
          <p:nvPr/>
        </p:nvSpPr>
        <p:spPr>
          <a:xfrm>
            <a:off x="2052638" y="5265738"/>
            <a:ext cx="107950" cy="107950"/>
          </a:xfrm>
          <a:prstGeom prst="ellipse">
            <a:avLst/>
          </a:prstGeom>
          <a:solidFill>
            <a:srgbClr val="D7192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sp>
        <p:nvSpPr>
          <p:cNvPr id="85050" name="Line 78"/>
          <p:cNvSpPr/>
          <p:nvPr/>
        </p:nvSpPr>
        <p:spPr>
          <a:xfrm flipV="1">
            <a:off x="1620838" y="5302250"/>
            <a:ext cx="503237" cy="0"/>
          </a:xfrm>
          <a:prstGeom prst="line">
            <a:avLst/>
          </a:prstGeom>
          <a:ln w="25400" cap="flat" cmpd="sng">
            <a:solidFill>
              <a:srgbClr val="D7192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51" name="Oval 79"/>
          <p:cNvSpPr>
            <a:spLocks noChangeAspect="1"/>
          </p:cNvSpPr>
          <p:nvPr/>
        </p:nvSpPr>
        <p:spPr>
          <a:xfrm>
            <a:off x="1620838" y="3862388"/>
            <a:ext cx="107950" cy="107950"/>
          </a:xfrm>
          <a:prstGeom prst="ellipse">
            <a:avLst/>
          </a:prstGeom>
          <a:solidFill>
            <a:srgbClr val="D7192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sp>
        <p:nvSpPr>
          <p:cNvPr id="85052" name="Line 80"/>
          <p:cNvSpPr/>
          <p:nvPr/>
        </p:nvSpPr>
        <p:spPr>
          <a:xfrm flipV="1">
            <a:off x="1692275" y="3357563"/>
            <a:ext cx="936625" cy="576262"/>
          </a:xfrm>
          <a:prstGeom prst="line">
            <a:avLst/>
          </a:prstGeom>
          <a:ln w="25400" cap="flat" cmpd="sng">
            <a:solidFill>
              <a:srgbClr val="D7192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53" name="Oval 81"/>
          <p:cNvSpPr>
            <a:spLocks noChangeAspect="1"/>
          </p:cNvSpPr>
          <p:nvPr/>
        </p:nvSpPr>
        <p:spPr>
          <a:xfrm>
            <a:off x="2592388" y="2709863"/>
            <a:ext cx="107950" cy="107950"/>
          </a:xfrm>
          <a:prstGeom prst="ellipse">
            <a:avLst/>
          </a:prstGeom>
          <a:solidFill>
            <a:srgbClr val="D7192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sp>
        <p:nvSpPr>
          <p:cNvPr id="85054" name="Line 82"/>
          <p:cNvSpPr/>
          <p:nvPr/>
        </p:nvSpPr>
        <p:spPr>
          <a:xfrm flipV="1">
            <a:off x="2628900" y="2781300"/>
            <a:ext cx="0" cy="576263"/>
          </a:xfrm>
          <a:prstGeom prst="line">
            <a:avLst/>
          </a:prstGeom>
          <a:ln w="25400" cap="flat" cmpd="sng">
            <a:solidFill>
              <a:srgbClr val="D7192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55" name="Line 83"/>
          <p:cNvSpPr/>
          <p:nvPr/>
        </p:nvSpPr>
        <p:spPr>
          <a:xfrm flipV="1">
            <a:off x="2628900" y="2781300"/>
            <a:ext cx="503238" cy="0"/>
          </a:xfrm>
          <a:prstGeom prst="line">
            <a:avLst/>
          </a:prstGeom>
          <a:ln w="25400" cap="flat" cmpd="sng">
            <a:solidFill>
              <a:srgbClr val="D7192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5056" name="Oval 84"/>
          <p:cNvSpPr>
            <a:spLocks noChangeAspect="1"/>
          </p:cNvSpPr>
          <p:nvPr/>
        </p:nvSpPr>
        <p:spPr>
          <a:xfrm>
            <a:off x="3097213" y="2709863"/>
            <a:ext cx="107950" cy="107950"/>
          </a:xfrm>
          <a:prstGeom prst="ellipse">
            <a:avLst/>
          </a:prstGeom>
          <a:solidFill>
            <a:srgbClr val="D7192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sp>
        <p:nvSpPr>
          <p:cNvPr id="85057" name="Oval 85"/>
          <p:cNvSpPr>
            <a:spLocks noChangeAspect="1"/>
          </p:cNvSpPr>
          <p:nvPr/>
        </p:nvSpPr>
        <p:spPr>
          <a:xfrm>
            <a:off x="4356100" y="1846263"/>
            <a:ext cx="107950" cy="107950"/>
          </a:xfrm>
          <a:prstGeom prst="ellipse">
            <a:avLst/>
          </a:prstGeom>
          <a:solidFill>
            <a:srgbClr val="D71920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 dirty="0">
              <a:solidFill>
                <a:schemeClr val="tx1"/>
              </a:solidFill>
              <a:ea typeface="Arial" panose="020B0604020202020204" pitchFamily="34" charset="0"/>
            </a:endParaRPr>
          </a:p>
        </p:txBody>
      </p:sp>
      <p:sp>
        <p:nvSpPr>
          <p:cNvPr id="85058" name="Line 86"/>
          <p:cNvSpPr/>
          <p:nvPr/>
        </p:nvSpPr>
        <p:spPr>
          <a:xfrm flipH="1" flipV="1">
            <a:off x="4429125" y="1917700"/>
            <a:ext cx="1439863" cy="1366838"/>
          </a:xfrm>
          <a:prstGeom prst="line">
            <a:avLst/>
          </a:prstGeom>
          <a:ln w="25400" cap="flat" cmpd="sng">
            <a:solidFill>
              <a:srgbClr val="D7192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85059" name="Picture 87" descr="соты холдинг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5963" y="1198563"/>
            <a:ext cx="316865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6018" name="Text Box 5"/>
          <p:cNvSpPr txBox="1"/>
          <p:nvPr/>
        </p:nvSpPr>
        <p:spPr>
          <a:xfrm>
            <a:off x="250825" y="1631950"/>
            <a:ext cx="8642350" cy="4918075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Эффект синергии от использования включенных в поставку типовых решений достигается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благодаря возможности реализации сквозных бизнес-процессов при выполнении проектов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автоматизации предприятий. 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Функциональные модели, включенные в поставку, разработаны в прикладном решении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«1С:Система проектирования прикладных решений» в соответствии с методологией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IDEF0 (Integrated Definition Function Modelling)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Доступны функциональные модели следующих решений: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ru-RU" altLang="ru-RU" sz="1400" dirty="0">
                <a:solidFill>
                  <a:srgbClr val="D20000"/>
                </a:solidFill>
                <a:cs typeface="Arial" panose="020B0604020202020204" pitchFamily="34" charset="0"/>
              </a:rPr>
              <a:t>1С:ERP Управление предприятием</a:t>
            </a:r>
            <a:endParaRPr lang="ru-RU" altLang="ru-RU" sz="1400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D20000"/>
                </a:solidFill>
                <a:cs typeface="Arial" panose="020B0604020202020204" pitchFamily="34" charset="0"/>
              </a:rPr>
              <a:t>  1С:Документооборот</a:t>
            </a:r>
            <a:endParaRPr lang="ru-RU" altLang="ru-RU" sz="1400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D20000"/>
                </a:solidFill>
                <a:cs typeface="Arial" panose="020B0604020202020204" pitchFamily="34" charset="0"/>
              </a:rPr>
              <a:t>  1С:Управление холдингом</a:t>
            </a:r>
            <a:endParaRPr lang="ru-RU" altLang="ru-RU" sz="1400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D20000"/>
                </a:solidFill>
                <a:cs typeface="Arial" panose="020B0604020202020204" pitchFamily="34" charset="0"/>
              </a:rPr>
              <a:t>  Линейка отраслевых и специализированных решений для 1С:ERP</a:t>
            </a:r>
            <a:endParaRPr lang="ru-RU" altLang="ru-RU" sz="1400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Разработаны кейсы сквозных бизнес-процессов: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D20000"/>
                </a:solidFill>
                <a:cs typeface="Arial" panose="020B0604020202020204" pitchFamily="34" charset="0"/>
              </a:rPr>
              <a:t>  Централизованное управление закупками (1С:УХ, 1С:ERP и 1С:ДО)</a:t>
            </a:r>
            <a:endParaRPr lang="ru-RU" altLang="ru-RU" sz="1400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D20000"/>
                </a:solidFill>
                <a:cs typeface="Arial" panose="020B0604020202020204" pitchFamily="34" charset="0"/>
              </a:rPr>
              <a:t>  Централизованное казначейство (1С:УХ, 1С:ERP и 1С:ДО)</a:t>
            </a:r>
            <a:endParaRPr lang="ru-RU" altLang="ru-RU" sz="1400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D20000"/>
                </a:solidFill>
                <a:cs typeface="Arial" panose="020B0604020202020204" pitchFamily="34" charset="0"/>
              </a:rPr>
              <a:t>  Консолидация отчетности, бюджетов, МСФО (1С:УХ и 1С:ERP)</a:t>
            </a:r>
            <a:endParaRPr lang="ru-RU" altLang="ru-RU" sz="1400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457200" lvl="1" indent="0">
              <a:spcBef>
                <a:spcPct val="30000"/>
              </a:spcBef>
              <a:spcAft>
                <a:spcPct val="0"/>
              </a:spcAft>
              <a:buClr>
                <a:srgbClr val="D20000"/>
              </a:buClr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D20000"/>
                </a:solidFill>
                <a:cs typeface="Arial" panose="020B0604020202020204" pitchFamily="34" charset="0"/>
              </a:rPr>
              <a:t>  Совместная работа с 1С:Документооборот из интерфейса 1С:ERP</a:t>
            </a:r>
            <a:endParaRPr lang="ru-RU" altLang="ru-RU" sz="1400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Удаленный доступ к функциональным моделям обеспечивает сервис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«1С:Облачная карта прикладных решений» </a:t>
            </a:r>
            <a:r>
              <a:rPr lang="ru-RU" altLang="ru-RU" sz="1400" dirty="0">
                <a:solidFill>
                  <a:srgbClr val="0033CC"/>
                </a:solidFill>
                <a:cs typeface="Arial" panose="020B0604020202020204" pitchFamily="34" charset="0"/>
              </a:rPr>
              <a:t>http://platform.demo.1c.ru/solutionscloud</a:t>
            </a:r>
            <a:endParaRPr lang="ru-RU" altLang="ru-RU" sz="1400" dirty="0">
              <a:solidFill>
                <a:srgbClr val="0033CC"/>
              </a:solidFill>
              <a:ea typeface="Arial" panose="020B0604020202020204" pitchFamily="34" charset="0"/>
            </a:endParaRPr>
          </a:p>
        </p:txBody>
      </p:sp>
      <p:sp>
        <p:nvSpPr>
          <p:cNvPr id="86019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200900" cy="1081088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Для эффективного проектирования корпоративных шаблонов в поставку включены функциональные модели конфигураций в 1С:СППР</a:t>
            </a:r>
            <a:endParaRPr lang="ru-RU" altLang="ru-RU" dirty="0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2" name="Rectangle 2"/>
          <p:cNvSpPr txBox="1"/>
          <p:nvPr/>
        </p:nvSpPr>
        <p:spPr>
          <a:xfrm>
            <a:off x="5292725" y="3746500"/>
            <a:ext cx="2663825" cy="3286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1С:Документооборот КОРП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87043" name="Picture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84" r="9840"/>
          <a:stretch>
            <a:fillRect/>
          </a:stretch>
        </p:blipFill>
        <p:spPr>
          <a:xfrm>
            <a:off x="4787900" y="4071938"/>
            <a:ext cx="3960813" cy="264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sp>
        <p:nvSpPr>
          <p:cNvPr id="87044" name="Rectangle 2"/>
          <p:cNvSpPr>
            <a:spLocks noGrp="1"/>
          </p:cNvSpPr>
          <p:nvPr>
            <p:ph type="title"/>
          </p:nvPr>
        </p:nvSpPr>
        <p:spPr>
          <a:xfrm>
            <a:off x="1692275" y="387350"/>
            <a:ext cx="7218363" cy="609600"/>
          </a:xfrm>
          <a:ln/>
        </p:spPr>
        <p:txBody>
          <a:bodyPr vert="horz" wrap="square" lIns="0" tIns="0" rIns="0" bIns="0" anchor="ctr" anchorCtr="0">
            <a:spAutoFit/>
          </a:bodyPr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Функциональные модели в СППР</a:t>
            </a:r>
            <a:r>
              <a:rPr lang="en-US" altLang="ru-RU" dirty="0">
                <a:solidFill>
                  <a:srgbClr val="080808"/>
                </a:solidFill>
              </a:rPr>
              <a:t>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и 1С:Облачная карта решений</a:t>
            </a:r>
            <a:endParaRPr lang="ru-RU" altLang="ru-RU" dirty="0">
              <a:solidFill>
                <a:srgbClr val="080808"/>
              </a:solidFill>
            </a:endParaRPr>
          </a:p>
        </p:txBody>
      </p:sp>
      <p:pic>
        <p:nvPicPr>
          <p:cNvPr id="8704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6375" y="1624013"/>
            <a:ext cx="6119813" cy="1997075"/>
          </a:xfrm>
          <a:prstGeom prst="rect">
            <a:avLst/>
          </a:prstGeom>
          <a:noFill/>
          <a:ln w="44450">
            <a:noFill/>
          </a:ln>
        </p:spPr>
      </p:pic>
      <p:sp>
        <p:nvSpPr>
          <p:cNvPr id="87046" name="Rectangle 2"/>
          <p:cNvSpPr txBox="1"/>
          <p:nvPr/>
        </p:nvSpPr>
        <p:spPr>
          <a:xfrm>
            <a:off x="2916238" y="1263650"/>
            <a:ext cx="3313112" cy="3286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ERP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 Управление предприятием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sp>
        <p:nvSpPr>
          <p:cNvPr id="87047" name="Rectangle 2"/>
          <p:cNvSpPr txBox="1"/>
          <p:nvPr/>
        </p:nvSpPr>
        <p:spPr>
          <a:xfrm>
            <a:off x="1039813" y="3746500"/>
            <a:ext cx="2595562" cy="3286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1С:Управление холдингом</a:t>
            </a:r>
            <a:endParaRPr lang="ru-RU" altLang="ru-RU" sz="14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87048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5036" r="15393"/>
          <a:stretch>
            <a:fillRect/>
          </a:stretch>
        </p:blipFill>
        <p:spPr>
          <a:xfrm>
            <a:off x="468313" y="4071938"/>
            <a:ext cx="3671887" cy="2555875"/>
          </a:xfrm>
          <a:prstGeom prst="rect">
            <a:avLst/>
          </a:prstGeom>
          <a:noFill/>
          <a:ln w="28575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8066" name="Picture 6" descr="C:\Users\Fursova_A\Desktop\фофанов\shutterstock_209912443.jpg"/>
          <p:cNvPicPr>
            <a:picLocks noChangeAspect="1"/>
          </p:cNvPicPr>
          <p:nvPr/>
        </p:nvPicPr>
        <p:blipFill>
          <a:blip r:embed="rId1"/>
          <a:srcRect b="10098"/>
          <a:stretch>
            <a:fillRect/>
          </a:stretch>
        </p:blipFill>
        <p:spPr>
          <a:xfrm>
            <a:off x="250825" y="5438775"/>
            <a:ext cx="1368425" cy="1230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67" name="Rectangle 2"/>
          <p:cNvSpPr>
            <a:spLocks noGrp="1"/>
          </p:cNvSpPr>
          <p:nvPr>
            <p:ph type="title"/>
          </p:nvPr>
        </p:nvSpPr>
        <p:spPr>
          <a:xfrm>
            <a:off x="1692275" y="387350"/>
            <a:ext cx="7200900" cy="609600"/>
          </a:xfrm>
          <a:ln/>
        </p:spPr>
        <p:txBody>
          <a:bodyPr vert="horz" wrap="square" lIns="0" tIns="0" rIns="0" bIns="0" anchor="ctr" anchorCtr="0">
            <a:spAutoFit/>
          </a:bodyPr>
          <a:p>
            <a:pPr eaLnBrk="1" hangingPunct="1"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</a:rPr>
              <a:t>Базовая архитектура управления</a:t>
            </a:r>
            <a:r>
              <a:rPr lang="en-US" altLang="ru-RU" dirty="0">
                <a:solidFill>
                  <a:srgbClr val="080808"/>
                </a:solidFill>
              </a:rPr>
              <a:t> </a:t>
            </a:r>
            <a:r>
              <a:rPr lang="ru-RU" altLang="ru-RU" dirty="0">
                <a:solidFill>
                  <a:srgbClr val="080808"/>
                </a:solidFill>
              </a:rPr>
              <a:t>холдингом </a:t>
            </a:r>
            <a:br>
              <a:rPr lang="ru-RU" altLang="ru-RU" dirty="0">
                <a:solidFill>
                  <a:srgbClr val="080808"/>
                </a:solidFill>
              </a:rPr>
            </a:br>
            <a:r>
              <a:rPr lang="ru-RU" altLang="ru-RU" dirty="0">
                <a:solidFill>
                  <a:srgbClr val="080808"/>
                </a:solidFill>
              </a:rPr>
              <a:t>с использованием</a:t>
            </a:r>
            <a:r>
              <a:rPr lang="ru-RU" altLang="ru-RU" dirty="0">
                <a:solidFill>
                  <a:srgbClr val="292929"/>
                </a:solidFill>
              </a:rPr>
              <a:t> </a:t>
            </a:r>
            <a:r>
              <a:rPr lang="en-US" altLang="ru-RU" dirty="0"/>
              <a:t>1</a:t>
            </a:r>
            <a:r>
              <a:rPr lang="ru-RU" altLang="ru-RU" dirty="0"/>
              <a:t>С:</a:t>
            </a:r>
            <a:r>
              <a:rPr lang="en-US" altLang="ru-RU" dirty="0"/>
              <a:t>ERP</a:t>
            </a:r>
            <a:r>
              <a:rPr lang="ru-RU" altLang="ru-RU" dirty="0"/>
              <a:t>, 1С:УХ и 1С:ДО</a:t>
            </a:r>
            <a:endParaRPr lang="ru-RU" altLang="ru-RU" dirty="0"/>
          </a:p>
        </p:txBody>
      </p:sp>
      <p:sp>
        <p:nvSpPr>
          <p:cNvPr id="88068" name="Text Box 6"/>
          <p:cNvSpPr txBox="1"/>
          <p:nvPr/>
        </p:nvSpPr>
        <p:spPr>
          <a:xfrm>
            <a:off x="3130550" y="6381750"/>
            <a:ext cx="5834063" cy="328613"/>
          </a:xfrm>
          <a:prstGeom prst="rect">
            <a:avLst/>
          </a:prstGeom>
          <a:noFill/>
          <a:ln w="4445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33CC"/>
                </a:solidFill>
                <a:cs typeface="Arial" panose="020B0604020202020204" pitchFamily="34" charset="0"/>
                <a:hlinkClick r:id="rId2"/>
              </a:rPr>
              <a:t>Функциональная модель в сервисе 1С:Облачная карта решений </a:t>
            </a:r>
            <a:r>
              <a:rPr lang="en-US" altLang="ru-RU" sz="1400" dirty="0">
                <a:solidFill>
                  <a:srgbClr val="0033CC"/>
                </a:solidFill>
                <a:cs typeface="Arial" panose="020B0604020202020204" pitchFamily="34" charset="0"/>
                <a:hlinkClick r:id="rId2"/>
              </a:rPr>
              <a:t>&gt;&gt;</a:t>
            </a:r>
            <a:r>
              <a:rPr lang="en-US" altLang="ru-RU" sz="1400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endParaRPr lang="ru-RU" altLang="ru-RU" sz="1400" dirty="0">
              <a:solidFill>
                <a:srgbClr val="0033CC"/>
              </a:solidFill>
              <a:ea typeface="Arial" panose="020B0604020202020204" pitchFamily="34" charset="0"/>
            </a:endParaRPr>
          </a:p>
        </p:txBody>
      </p:sp>
      <p:pic>
        <p:nvPicPr>
          <p:cNvPr id="88069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395413"/>
            <a:ext cx="8642350" cy="3905250"/>
          </a:xfrm>
          <a:prstGeom prst="rect">
            <a:avLst/>
          </a:prstGeom>
          <a:noFill/>
          <a:ln w="28575">
            <a:noFill/>
          </a:ln>
        </p:spPr>
      </p:pic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9090" name="Text Box 6"/>
          <p:cNvSpPr txBox="1"/>
          <p:nvPr/>
        </p:nvSpPr>
        <p:spPr>
          <a:xfrm>
            <a:off x="323850" y="1628775"/>
            <a:ext cx="8496300" cy="1277938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  Централизованное управление закупками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(1С:УХ, 1С:ERP и 1С:ДО)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  Централизованное казначейство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(1С:УХ, 1С:ERP и 1С:ДО)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  Консолидация отчетности, бюджетов, МСФО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(1С:УХ и 1С:ERP)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  Совместная работа с 1С:Документооборот</a:t>
            </a: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из интерфейса 1С:ERP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pic>
        <p:nvPicPr>
          <p:cNvPr id="89091" name="Picture 8" descr="слайд 20_схема шестеренк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3068638"/>
            <a:ext cx="7345363" cy="3478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9092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196138" cy="1081088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Возможные проектные кейсы автоматизации сквозных бизнес-процессов с</a:t>
            </a:r>
            <a:r>
              <a:rPr lang="en-US" altLang="ru-RU" dirty="0">
                <a:solidFill>
                  <a:srgbClr val="080808"/>
                </a:solidFill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использованием решений</a:t>
            </a:r>
            <a:r>
              <a:rPr lang="ru-RU" altLang="ru-RU" dirty="0">
                <a:solidFill>
                  <a:srgbClr val="292929"/>
                </a:solidFill>
                <a:cs typeface="Arial" panose="020B0604020202020204" pitchFamily="34" charset="0"/>
              </a:rPr>
              <a:t> </a:t>
            </a:r>
            <a:r>
              <a:rPr lang="ru-RU" altLang="ru-RU" dirty="0">
                <a:cs typeface="Arial" panose="020B0604020202020204" pitchFamily="34" charset="0"/>
              </a:rPr>
              <a:t>1С:КОРПОРАЦИЯ</a:t>
            </a:r>
            <a:endParaRPr lang="ru-RU" altLang="ru-RU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Прямоугольник 4"/>
          <p:cNvSpPr>
            <a:spLocks noChangeArrowheads="1"/>
          </p:cNvSpPr>
          <p:nvPr/>
        </p:nvSpPr>
        <p:spPr bwMode="auto">
          <a:xfrm>
            <a:off x="2608263" y="2571750"/>
            <a:ext cx="6192838" cy="3563938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  <a:ln w="12700" algn="ctr">
            <a:solidFill>
              <a:schemeClr val="bg1">
                <a:lumMod val="50000"/>
              </a:schemeClr>
            </a:solidFill>
            <a:prstDash val="dashDot"/>
            <a:rou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5111750" y="188913"/>
            <a:ext cx="3467100" cy="34448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 marL="342900" indent="-34290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5F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6" name="Заголовок 3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numCol="1" anchor="ctr" anchorCtr="0" compatLnSpc="1">
            <a:spAutoFit/>
          </a:bodyPr>
          <a:p>
            <a:pPr eaLnBrk="1" hangingPunct="1">
              <a:lnSpc>
                <a:spcPct val="100000"/>
              </a:lnSpc>
              <a:buNone/>
            </a:pP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Централизованные закупки</a:t>
            </a:r>
            <a:endParaRPr lang="ru-RU" altLang="ru-RU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90117" name="TextBox 93"/>
          <p:cNvSpPr txBox="1"/>
          <p:nvPr/>
        </p:nvSpPr>
        <p:spPr>
          <a:xfrm>
            <a:off x="201613" y="5038725"/>
            <a:ext cx="1746250" cy="295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SCM WMS</a:t>
            </a: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 </a:t>
            </a: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 EAM TMS 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cxnSp>
        <p:nvCxnSpPr>
          <p:cNvPr id="90118" name="Прямая соединительная линия 3"/>
          <p:cNvCxnSpPr/>
          <p:nvPr/>
        </p:nvCxnSpPr>
        <p:spPr>
          <a:xfrm>
            <a:off x="2259013" y="2581275"/>
            <a:ext cx="0" cy="3594100"/>
          </a:xfrm>
          <a:prstGeom prst="line">
            <a:avLst/>
          </a:prstGeom>
          <a:ln w="25400" cap="flat" cmpd="sng">
            <a:solidFill>
              <a:srgbClr val="7F7F7F"/>
            </a:solidFill>
            <a:prstDash val="dash"/>
            <a:headEnd type="none" w="med" len="med"/>
            <a:tailEnd type="none" w="med" len="med"/>
          </a:ln>
        </p:spPr>
      </p:cxnSp>
      <p:pic>
        <p:nvPicPr>
          <p:cNvPr id="90119" name="Picture 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8863" y="1347788"/>
            <a:ext cx="866775" cy="89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120" name="Picture 26" descr="Compan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" y="1377950"/>
            <a:ext cx="876300" cy="877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0121" name="Заголовок 1"/>
          <p:cNvSpPr/>
          <p:nvPr/>
        </p:nvSpPr>
        <p:spPr>
          <a:xfrm>
            <a:off x="860425" y="1347788"/>
            <a:ext cx="2376488" cy="84772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CC0000"/>
                </a:solidFill>
                <a:cs typeface="Arial" panose="020B0604020202020204" pitchFamily="34" charset="0"/>
              </a:rPr>
              <a:t>Дочерние общества</a:t>
            </a:r>
            <a:endParaRPr lang="ru-RU" altLang="ru-RU" sz="1800" b="1" dirty="0">
              <a:solidFill>
                <a:srgbClr val="CC0000"/>
              </a:solidFill>
              <a:ea typeface="Arial" panose="020B0604020202020204" pitchFamily="34" charset="0"/>
            </a:endParaRPr>
          </a:p>
        </p:txBody>
      </p:sp>
      <p:sp>
        <p:nvSpPr>
          <p:cNvPr id="90122" name="Заголовок 1"/>
          <p:cNvSpPr/>
          <p:nvPr/>
        </p:nvSpPr>
        <p:spPr>
          <a:xfrm>
            <a:off x="4465638" y="1530350"/>
            <a:ext cx="3168650" cy="650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CC0000"/>
                </a:solidFill>
                <a:cs typeface="Arial" panose="020B0604020202020204" pitchFamily="34" charset="0"/>
              </a:rPr>
              <a:t>Управляющая компания или ОЦО</a:t>
            </a:r>
            <a:endParaRPr lang="ru-RU" altLang="ru-RU" sz="1800" b="1" dirty="0">
              <a:solidFill>
                <a:srgbClr val="CC0000"/>
              </a:solidFill>
              <a:ea typeface="Arial" panose="020B0604020202020204" pitchFamily="34" charset="0"/>
            </a:endParaRPr>
          </a:p>
        </p:txBody>
      </p:sp>
      <p:sp>
        <p:nvSpPr>
          <p:cNvPr id="90123" name="TextBox 132"/>
          <p:cNvSpPr txBox="1"/>
          <p:nvPr/>
        </p:nvSpPr>
        <p:spPr>
          <a:xfrm>
            <a:off x="3884613" y="2233613"/>
            <a:ext cx="3554412" cy="311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C70000"/>
                </a:solidFill>
                <a:cs typeface="Arial" panose="020B0604020202020204" pitchFamily="34" charset="0"/>
              </a:rPr>
              <a:t>1С:Управление холдингом</a:t>
            </a:r>
            <a:endParaRPr lang="ru-RU" altLang="ru-RU" sz="1400" b="1" dirty="0">
              <a:solidFill>
                <a:srgbClr val="C70000"/>
              </a:solidFill>
              <a:ea typeface="Arial" panose="020B0604020202020204" pitchFamily="34" charset="0"/>
            </a:endParaRPr>
          </a:p>
        </p:txBody>
      </p:sp>
      <p:sp>
        <p:nvSpPr>
          <p:cNvPr id="90124" name="TextBox 57"/>
          <p:cNvSpPr txBox="1"/>
          <p:nvPr/>
        </p:nvSpPr>
        <p:spPr>
          <a:xfrm>
            <a:off x="17463" y="2263775"/>
            <a:ext cx="2159000" cy="2365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C70000"/>
                </a:solidFill>
                <a:cs typeface="Arial" panose="020B0604020202020204" pitchFamily="34" charset="0"/>
              </a:rPr>
              <a:t>Внешние системы</a:t>
            </a:r>
            <a:endParaRPr lang="en-US" altLang="ru-RU" sz="1400" b="1" dirty="0">
              <a:solidFill>
                <a:srgbClr val="C70000"/>
              </a:solidFill>
              <a:ea typeface="Arial" panose="020B0604020202020204" pitchFamily="34" charset="0"/>
            </a:endParaRPr>
          </a:p>
        </p:txBody>
      </p:sp>
      <p:sp>
        <p:nvSpPr>
          <p:cNvPr id="13344" name="Стрелка вправо 127"/>
          <p:cNvSpPr>
            <a:spLocks noChangeArrowheads="1"/>
          </p:cNvSpPr>
          <p:nvPr/>
        </p:nvSpPr>
        <p:spPr bwMode="auto">
          <a:xfrm rot="16200000">
            <a:off x="3180556" y="4960144"/>
            <a:ext cx="431800" cy="360363"/>
          </a:xfrm>
          <a:prstGeom prst="rightArrow">
            <a:avLst>
              <a:gd name="adj1" fmla="val 50000"/>
              <a:gd name="adj2" fmla="val 59912"/>
            </a:avLst>
          </a:prstGeom>
          <a:solidFill>
            <a:srgbClr val="9BC6DD"/>
          </a:solidFill>
          <a:ln w="19050" algn="ctr">
            <a:solidFill>
              <a:srgbClr val="3E5057"/>
            </a:solidFill>
            <a:round/>
          </a:ln>
        </p:spPr>
        <p:txBody>
          <a:bodyPr vert="eaVert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5F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0126" name="Прямая со стрелкой 94"/>
          <p:cNvCxnSpPr/>
          <p:nvPr/>
        </p:nvCxnSpPr>
        <p:spPr>
          <a:xfrm flipH="1" flipV="1">
            <a:off x="1089025" y="4138613"/>
            <a:ext cx="1588" cy="1258887"/>
          </a:xfrm>
          <a:prstGeom prst="straightConnector1">
            <a:avLst/>
          </a:prstGeom>
          <a:ln w="25400" cap="flat" cmpd="sng">
            <a:solidFill>
              <a:srgbClr val="3E5057"/>
            </a:solidFill>
            <a:prstDash val="solid"/>
            <a:headEnd type="none" w="med" len="med"/>
            <a:tailEnd type="triangle" w="lg" len="med"/>
          </a:ln>
        </p:spPr>
      </p:cxnSp>
      <p:grpSp>
        <p:nvGrpSpPr>
          <p:cNvPr id="90127" name="Группа 5"/>
          <p:cNvGrpSpPr/>
          <p:nvPr/>
        </p:nvGrpSpPr>
        <p:grpSpPr>
          <a:xfrm>
            <a:off x="415925" y="4414838"/>
            <a:ext cx="1331913" cy="415925"/>
            <a:chOff x="655591" y="3933056"/>
            <a:chExt cx="1985962" cy="646087"/>
          </a:xfrm>
        </p:grpSpPr>
        <p:grpSp>
          <p:nvGrpSpPr>
            <p:cNvPr id="90172" name="Группа 1"/>
            <p:cNvGrpSpPr/>
            <p:nvPr/>
          </p:nvGrpSpPr>
          <p:grpSpPr>
            <a:xfrm>
              <a:off x="1414322" y="4077361"/>
              <a:ext cx="1227231" cy="501782"/>
              <a:chOff x="174051" y="5559589"/>
              <a:chExt cx="1227836" cy="501711"/>
            </a:xfrm>
          </p:grpSpPr>
          <p:sp>
            <p:nvSpPr>
              <p:cNvPr id="23617" name="AutoShape 4"/>
              <p:cNvSpPr>
                <a:spLocks noChangeArrowheads="1"/>
              </p:cNvSpPr>
              <p:nvPr/>
            </p:nvSpPr>
            <p:spPr bwMode="auto">
              <a:xfrm>
                <a:off x="539854" y="5560776"/>
                <a:ext cx="862033" cy="318068"/>
              </a:xfrm>
              <a:prstGeom prst="can">
                <a:avLst>
                  <a:gd name="adj" fmla="val 25000"/>
                </a:avLst>
              </a:prstGeom>
              <a:solidFill>
                <a:srgbClr val="92D050"/>
              </a:solidFill>
              <a:ln w="19050">
                <a:solidFill>
                  <a:srgbClr val="3E5057">
                    <a:alpha val="52940"/>
                  </a:srgbClr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26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618" name="AutoShape 27"/>
              <p:cNvSpPr>
                <a:spLocks noChangeArrowheads="1"/>
              </p:cNvSpPr>
              <p:nvPr/>
            </p:nvSpPr>
            <p:spPr bwMode="auto">
              <a:xfrm>
                <a:off x="175147" y="5743232"/>
                <a:ext cx="869137" cy="318068"/>
              </a:xfrm>
              <a:prstGeom prst="can">
                <a:avLst>
                  <a:gd name="adj" fmla="val 25000"/>
                </a:avLst>
              </a:prstGeom>
              <a:solidFill>
                <a:srgbClr val="FFC000"/>
              </a:solidFill>
              <a:ln w="19050">
                <a:solidFill>
                  <a:srgbClr val="3E5057">
                    <a:alpha val="52940"/>
                  </a:srgbClr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26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173" name="Группа 141"/>
            <p:cNvGrpSpPr/>
            <p:nvPr/>
          </p:nvGrpSpPr>
          <p:grpSpPr>
            <a:xfrm>
              <a:off x="655591" y="3933056"/>
              <a:ext cx="1221773" cy="462027"/>
              <a:chOff x="179512" y="5559326"/>
              <a:chExt cx="1222375" cy="461962"/>
            </a:xfrm>
          </p:grpSpPr>
          <p:sp>
            <p:nvSpPr>
              <p:cNvPr id="23615" name="AutoShape 4"/>
              <p:cNvSpPr>
                <a:spLocks noChangeArrowheads="1"/>
              </p:cNvSpPr>
              <p:nvPr/>
            </p:nvSpPr>
            <p:spPr bwMode="auto">
              <a:xfrm>
                <a:off x="537115" y="5559326"/>
                <a:ext cx="864401" cy="318066"/>
              </a:xfrm>
              <a:prstGeom prst="can">
                <a:avLst>
                  <a:gd name="adj" fmla="val 25000"/>
                </a:avLst>
              </a:prstGeom>
              <a:solidFill>
                <a:srgbClr val="00B0F0"/>
              </a:solidFill>
              <a:ln w="19050">
                <a:solidFill>
                  <a:srgbClr val="3E5057">
                    <a:alpha val="52940"/>
                  </a:srgbClr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26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616" name="AutoShape 27"/>
              <p:cNvSpPr>
                <a:spLocks noChangeArrowheads="1"/>
              </p:cNvSpPr>
              <p:nvPr/>
            </p:nvSpPr>
            <p:spPr bwMode="auto">
              <a:xfrm>
                <a:off x="179512" y="5702333"/>
                <a:ext cx="864402" cy="318066"/>
              </a:xfrm>
              <a:prstGeom prst="can">
                <a:avLst>
                  <a:gd name="adj" fmla="val 25000"/>
                </a:avLst>
              </a:prstGeom>
              <a:solidFill>
                <a:srgbClr val="FFF753"/>
              </a:solidFill>
              <a:ln w="19050">
                <a:solidFill>
                  <a:srgbClr val="3E5057">
                    <a:alpha val="52940"/>
                  </a:srgbClr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9926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90128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263" y="2151063"/>
            <a:ext cx="858837" cy="11525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0129" name="Прямая со стрелкой 94"/>
          <p:cNvCxnSpPr/>
          <p:nvPr/>
        </p:nvCxnSpPr>
        <p:spPr>
          <a:xfrm flipH="1">
            <a:off x="1090613" y="3848100"/>
            <a:ext cx="7432675" cy="2159000"/>
          </a:xfrm>
          <a:prstGeom prst="bentConnector4">
            <a:avLst>
              <a:gd name="adj1" fmla="val -4977"/>
              <a:gd name="adj2" fmla="val 112079"/>
            </a:avLst>
          </a:prstGeom>
          <a:ln w="25400" cap="flat" cmpd="sng">
            <a:solidFill>
              <a:srgbClr val="3E5057"/>
            </a:solidFill>
            <a:prstDash val="solid"/>
            <a:round/>
            <a:headEnd type="none" w="med" len="med"/>
            <a:tailEnd type="triangle" w="lg" len="med"/>
          </a:ln>
        </p:spPr>
      </p:cxnSp>
      <p:sp>
        <p:nvSpPr>
          <p:cNvPr id="90130" name="TextBox 93"/>
          <p:cNvSpPr txBox="1"/>
          <p:nvPr/>
        </p:nvSpPr>
        <p:spPr>
          <a:xfrm>
            <a:off x="217488" y="4808538"/>
            <a:ext cx="504825" cy="295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0131" name="AutoShape 15"/>
          <p:cNvSpPr/>
          <p:nvPr/>
        </p:nvSpPr>
        <p:spPr>
          <a:xfrm flipH="1">
            <a:off x="2686050" y="2713038"/>
            <a:ext cx="1331913" cy="681037"/>
          </a:xfrm>
          <a:prstGeom prst="roundRect">
            <a:avLst>
              <a:gd name="adj" fmla="val 8264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Сервисы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0132" name="AutoShape 15"/>
          <p:cNvSpPr/>
          <p:nvPr/>
        </p:nvSpPr>
        <p:spPr>
          <a:xfrm flipH="1">
            <a:off x="4202113" y="2703513"/>
            <a:ext cx="1331912" cy="690562"/>
          </a:xfrm>
          <a:prstGeom prst="roundRect">
            <a:avLst>
              <a:gd name="adj" fmla="val 11569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Аккредитация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поставщиков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0133" name="AutoShape 15"/>
          <p:cNvSpPr/>
          <p:nvPr/>
        </p:nvSpPr>
        <p:spPr>
          <a:xfrm flipH="1">
            <a:off x="5718175" y="2703513"/>
            <a:ext cx="1331913" cy="690562"/>
          </a:xfrm>
          <a:prstGeom prst="roundRect">
            <a:avLst>
              <a:gd name="adj" fmla="val 991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Квалификация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поставщиков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0134" name="AutoShape 15"/>
          <p:cNvSpPr/>
          <p:nvPr/>
        </p:nvSpPr>
        <p:spPr>
          <a:xfrm flipH="1">
            <a:off x="2686050" y="3570288"/>
            <a:ext cx="1331913" cy="576262"/>
          </a:xfrm>
          <a:prstGeom prst="roundRect">
            <a:avLst>
              <a:gd name="adj" fmla="val 9917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Консолидация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потребности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0135" name="AutoShape 15"/>
          <p:cNvSpPr/>
          <p:nvPr/>
        </p:nvSpPr>
        <p:spPr>
          <a:xfrm flipH="1">
            <a:off x="4210050" y="3567113"/>
            <a:ext cx="1331913" cy="576262"/>
          </a:xfrm>
          <a:prstGeom prst="roundRect">
            <a:avLst>
              <a:gd name="adj" fmla="val 11569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Подготовка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к закупкам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grpSp>
        <p:nvGrpSpPr>
          <p:cNvPr id="11" name="Группа 125"/>
          <p:cNvGrpSpPr/>
          <p:nvPr/>
        </p:nvGrpSpPr>
        <p:grpSpPr bwMode="auto">
          <a:xfrm>
            <a:off x="4528751" y="3456162"/>
            <a:ext cx="239168" cy="216001"/>
            <a:chOff x="634869" y="5349231"/>
            <a:chExt cx="1357000" cy="12430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1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TextBox 127"/>
            <p:cNvSpPr txBox="1"/>
            <p:nvPr/>
          </p:nvSpPr>
          <p:spPr>
            <a:xfrm>
              <a:off x="634869" y="5452499"/>
              <a:ext cx="1357000" cy="11158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Э</a:t>
              </a:r>
              <a:endPara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" name="Группа 110"/>
          <p:cNvGrpSpPr/>
          <p:nvPr/>
        </p:nvGrpSpPr>
        <p:grpSpPr bwMode="auto">
          <a:xfrm>
            <a:off x="4268913" y="3459527"/>
            <a:ext cx="227948" cy="216001"/>
            <a:chOff x="630290" y="5349231"/>
            <a:chExt cx="1293339" cy="12430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11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TextBox 113"/>
            <p:cNvSpPr txBox="1"/>
            <p:nvPr/>
          </p:nvSpPr>
          <p:spPr>
            <a:xfrm>
              <a:off x="630290" y="5454471"/>
              <a:ext cx="1293339" cy="1018418"/>
            </a:xfrm>
            <a:prstGeom prst="rect">
              <a:avLst/>
            </a:prstGeom>
            <a:noFill/>
          </p:spPr>
          <p:txBody>
            <a:bodyPr wrap="none" anchor="ctr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</a:t>
              </a:r>
              <a:endPara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0138" name="AutoShape 15"/>
          <p:cNvSpPr/>
          <p:nvPr/>
        </p:nvSpPr>
        <p:spPr>
          <a:xfrm flipH="1">
            <a:off x="5727700" y="3570288"/>
            <a:ext cx="1331913" cy="576262"/>
          </a:xfrm>
          <a:prstGeom prst="roundRect">
            <a:avLst>
              <a:gd name="adj" fmla="val 11569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Отбор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поставщика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grpSp>
        <p:nvGrpSpPr>
          <p:cNvPr id="7" name="Группа 101"/>
          <p:cNvGrpSpPr/>
          <p:nvPr/>
        </p:nvGrpSpPr>
        <p:grpSpPr bwMode="auto">
          <a:xfrm>
            <a:off x="5802361" y="3468005"/>
            <a:ext cx="239167" cy="216000"/>
            <a:chOff x="634869" y="5349231"/>
            <a:chExt cx="1357000" cy="12430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TextBox 104"/>
            <p:cNvSpPr txBox="1"/>
            <p:nvPr/>
          </p:nvSpPr>
          <p:spPr>
            <a:xfrm>
              <a:off x="634869" y="5452499"/>
              <a:ext cx="1357000" cy="11158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Э</a:t>
              </a:r>
              <a:endPara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0140" name="AutoShape 15"/>
          <p:cNvSpPr/>
          <p:nvPr/>
        </p:nvSpPr>
        <p:spPr>
          <a:xfrm flipH="1">
            <a:off x="2684463" y="4321175"/>
            <a:ext cx="1331912" cy="576263"/>
          </a:xfrm>
          <a:prstGeom prst="roundRect">
            <a:avLst>
              <a:gd name="adj" fmla="val 8264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способами покрытия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0141" name="AutoShape 15"/>
          <p:cNvSpPr/>
          <p:nvPr/>
        </p:nvSpPr>
        <p:spPr>
          <a:xfrm flipH="1">
            <a:off x="4208463" y="4318000"/>
            <a:ext cx="1331912" cy="576263"/>
          </a:xfrm>
          <a:prstGeom prst="roundRect">
            <a:avLst>
              <a:gd name="adj" fmla="val 11569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Подготовка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к закупкам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0142" name="AutoShape 15"/>
          <p:cNvSpPr/>
          <p:nvPr/>
        </p:nvSpPr>
        <p:spPr>
          <a:xfrm flipH="1">
            <a:off x="5726113" y="4321175"/>
            <a:ext cx="1331912" cy="576263"/>
          </a:xfrm>
          <a:prstGeom prst="roundRect">
            <a:avLst>
              <a:gd name="adj" fmla="val 13222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Отбор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поставщика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grpSp>
        <p:nvGrpSpPr>
          <p:cNvPr id="12" name="Группа 128"/>
          <p:cNvGrpSpPr/>
          <p:nvPr/>
        </p:nvGrpSpPr>
        <p:grpSpPr bwMode="auto">
          <a:xfrm>
            <a:off x="5792481" y="4230520"/>
            <a:ext cx="227948" cy="216000"/>
            <a:chOff x="630290" y="5349231"/>
            <a:chExt cx="1293339" cy="12430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13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TextBox 130"/>
            <p:cNvSpPr txBox="1"/>
            <p:nvPr/>
          </p:nvSpPr>
          <p:spPr>
            <a:xfrm>
              <a:off x="630290" y="5454471"/>
              <a:ext cx="1293339" cy="1018418"/>
            </a:xfrm>
            <a:prstGeom prst="rect">
              <a:avLst/>
            </a:prstGeom>
            <a:noFill/>
          </p:spPr>
          <p:txBody>
            <a:bodyPr wrap="none" anchor="ctr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</a:t>
              </a:r>
              <a:endPara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Группа 114"/>
          <p:cNvGrpSpPr/>
          <p:nvPr/>
        </p:nvGrpSpPr>
        <p:grpSpPr bwMode="auto">
          <a:xfrm>
            <a:off x="4264725" y="4238874"/>
            <a:ext cx="227948" cy="216000"/>
            <a:chOff x="630290" y="5349231"/>
            <a:chExt cx="1293339" cy="12430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11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TextBox 118"/>
            <p:cNvSpPr txBox="1"/>
            <p:nvPr/>
          </p:nvSpPr>
          <p:spPr>
            <a:xfrm>
              <a:off x="630290" y="5454471"/>
              <a:ext cx="1293339" cy="1018418"/>
            </a:xfrm>
            <a:prstGeom prst="rect">
              <a:avLst/>
            </a:prstGeom>
            <a:noFill/>
          </p:spPr>
          <p:txBody>
            <a:bodyPr wrap="none" anchor="ctr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</a:t>
              </a:r>
              <a:endPara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0145" name="AutoShape 15"/>
          <p:cNvSpPr/>
          <p:nvPr/>
        </p:nvSpPr>
        <p:spPr>
          <a:xfrm flipH="1">
            <a:off x="7272338" y="3570288"/>
            <a:ext cx="1439862" cy="1323975"/>
          </a:xfrm>
          <a:prstGeom prst="roundRect">
            <a:avLst>
              <a:gd name="adj" fmla="val 6477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Исполнение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договора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grpSp>
        <p:nvGrpSpPr>
          <p:cNvPr id="10" name="Группа 119"/>
          <p:cNvGrpSpPr/>
          <p:nvPr/>
        </p:nvGrpSpPr>
        <p:grpSpPr bwMode="auto">
          <a:xfrm>
            <a:off x="7325775" y="3460585"/>
            <a:ext cx="227948" cy="216001"/>
            <a:chOff x="630290" y="5349231"/>
            <a:chExt cx="1293339" cy="12430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1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TextBox 124"/>
            <p:cNvSpPr txBox="1"/>
            <p:nvPr/>
          </p:nvSpPr>
          <p:spPr>
            <a:xfrm>
              <a:off x="630290" y="5454471"/>
              <a:ext cx="1293339" cy="1018418"/>
            </a:xfrm>
            <a:prstGeom prst="rect">
              <a:avLst/>
            </a:prstGeom>
            <a:noFill/>
          </p:spPr>
          <p:txBody>
            <a:bodyPr wrap="none" anchor="ctr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</a:t>
              </a:r>
              <a:endPara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0147" name="AutoShape 15"/>
          <p:cNvSpPr/>
          <p:nvPr/>
        </p:nvSpPr>
        <p:spPr>
          <a:xfrm flipH="1">
            <a:off x="249238" y="2706688"/>
            <a:ext cx="1660525" cy="287337"/>
          </a:xfrm>
          <a:prstGeom prst="roundRect">
            <a:avLst>
              <a:gd name="adj" fmla="val 23208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ЕИС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grpSp>
        <p:nvGrpSpPr>
          <p:cNvPr id="5" name="Группа 74"/>
          <p:cNvGrpSpPr/>
          <p:nvPr/>
        </p:nvGrpSpPr>
        <p:grpSpPr bwMode="auto">
          <a:xfrm>
            <a:off x="321125" y="2608508"/>
            <a:ext cx="227948" cy="216000"/>
            <a:chOff x="630290" y="5349231"/>
            <a:chExt cx="1293339" cy="12430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TextBox 76"/>
            <p:cNvSpPr txBox="1"/>
            <p:nvPr/>
          </p:nvSpPr>
          <p:spPr>
            <a:xfrm>
              <a:off x="630290" y="5454471"/>
              <a:ext cx="1293339" cy="1018418"/>
            </a:xfrm>
            <a:prstGeom prst="rect">
              <a:avLst/>
            </a:prstGeom>
            <a:noFill/>
          </p:spPr>
          <p:txBody>
            <a:bodyPr wrap="none" anchor="ctr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</a:t>
              </a:r>
              <a:endPara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0149" name="AutoShape 15"/>
          <p:cNvSpPr/>
          <p:nvPr/>
        </p:nvSpPr>
        <p:spPr>
          <a:xfrm flipH="1">
            <a:off x="249238" y="3106738"/>
            <a:ext cx="1660525" cy="287337"/>
          </a:xfrm>
          <a:prstGeom prst="roundRect">
            <a:avLst>
              <a:gd name="adj" fmla="val 23208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ЭТП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grpSp>
        <p:nvGrpSpPr>
          <p:cNvPr id="6" name="Группа 77"/>
          <p:cNvGrpSpPr/>
          <p:nvPr/>
        </p:nvGrpSpPr>
        <p:grpSpPr bwMode="auto">
          <a:xfrm>
            <a:off x="304470" y="3001179"/>
            <a:ext cx="239168" cy="216000"/>
            <a:chOff x="634869" y="5349231"/>
            <a:chExt cx="1357000" cy="1243013"/>
          </a:xfrm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grpSpPr>
        <p:pic>
          <p:nvPicPr>
            <p:cNvPr id="7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4185" y="5349231"/>
              <a:ext cx="1225550" cy="1243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TextBox 79"/>
            <p:cNvSpPr txBox="1"/>
            <p:nvPr/>
          </p:nvSpPr>
          <p:spPr>
            <a:xfrm>
              <a:off x="634869" y="5452499"/>
              <a:ext cx="1357000" cy="11158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>
                  <a:rot lat="21540000" lon="0" rev="0"/>
                </a:camera>
                <a:lightRig rig="threePt" dir="t"/>
              </a:scene3d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Э</a:t>
              </a:r>
              <a:endPara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0151" name="AutoShape 15"/>
          <p:cNvSpPr/>
          <p:nvPr/>
        </p:nvSpPr>
        <p:spPr>
          <a:xfrm flipH="1">
            <a:off x="252413" y="3570288"/>
            <a:ext cx="1657350" cy="568325"/>
          </a:xfrm>
          <a:prstGeom prst="roundRect">
            <a:avLst>
              <a:gd name="adj" fmla="val 9917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Планирование потребности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0152" name="AutoShape 15"/>
          <p:cNvSpPr/>
          <p:nvPr/>
        </p:nvSpPr>
        <p:spPr>
          <a:xfrm flipH="1">
            <a:off x="241300" y="5391150"/>
            <a:ext cx="1657350" cy="611188"/>
          </a:xfrm>
          <a:prstGeom prst="roundRect">
            <a:avLst>
              <a:gd name="adj" fmla="val 9917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000" b="1" dirty="0">
                <a:solidFill>
                  <a:srgbClr val="3E5057"/>
                </a:solidFill>
                <a:cs typeface="Arial" panose="020B0604020202020204" pitchFamily="34" charset="0"/>
              </a:rPr>
              <a:t>запасами</a:t>
            </a:r>
            <a:endParaRPr lang="ru-RU" altLang="ru-RU" sz="10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0153" name="Line 113"/>
          <p:cNvSpPr/>
          <p:nvPr/>
        </p:nvSpPr>
        <p:spPr>
          <a:xfrm flipV="1">
            <a:off x="1909763" y="2854325"/>
            <a:ext cx="74612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90154" name="Line 113"/>
          <p:cNvSpPr/>
          <p:nvPr/>
        </p:nvSpPr>
        <p:spPr>
          <a:xfrm flipV="1">
            <a:off x="1908175" y="3871913"/>
            <a:ext cx="823913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90155" name="AutoShape 15"/>
          <p:cNvSpPr/>
          <p:nvPr/>
        </p:nvSpPr>
        <p:spPr>
          <a:xfrm flipH="1">
            <a:off x="2686050" y="5384800"/>
            <a:ext cx="1331913" cy="611188"/>
          </a:xfrm>
          <a:prstGeom prst="roundRect">
            <a:avLst>
              <a:gd name="adj" fmla="val 8264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ЛИМИТИРОВАНИЕ</a:t>
            </a:r>
            <a:endParaRPr lang="ru-RU" altLang="ru-RU" sz="9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БДР, БДДС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0156" name="AutoShape 15"/>
          <p:cNvSpPr/>
          <p:nvPr/>
        </p:nvSpPr>
        <p:spPr>
          <a:xfrm flipH="1">
            <a:off x="4211638" y="5392738"/>
            <a:ext cx="1331912" cy="611187"/>
          </a:xfrm>
          <a:prstGeom prst="roundRect">
            <a:avLst>
              <a:gd name="adj" fmla="val 8264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КОНТРОЛЬ</a:t>
            </a:r>
            <a:endParaRPr lang="ru-RU" altLang="ru-RU" sz="9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Цены, сроки, объемы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0157" name="AutoShape 15"/>
          <p:cNvSpPr/>
          <p:nvPr/>
        </p:nvSpPr>
        <p:spPr>
          <a:xfrm flipH="1">
            <a:off x="5737225" y="5392738"/>
            <a:ext cx="1331913" cy="611187"/>
          </a:xfrm>
          <a:prstGeom prst="roundRect">
            <a:avLst>
              <a:gd name="adj" fmla="val 8264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КОНТРОЛЬ</a:t>
            </a:r>
            <a:endParaRPr lang="ru-RU" altLang="ru-RU" sz="9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Цены, сроки, объемы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0158" name="AutoShape 15"/>
          <p:cNvSpPr/>
          <p:nvPr/>
        </p:nvSpPr>
        <p:spPr>
          <a:xfrm flipH="1">
            <a:off x="7291388" y="5392738"/>
            <a:ext cx="1439862" cy="611187"/>
          </a:xfrm>
          <a:prstGeom prst="roundRect">
            <a:avLst>
              <a:gd name="adj" fmla="val 8264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КОНТРОЛЬ</a:t>
            </a:r>
            <a:endParaRPr lang="ru-RU" altLang="ru-RU" sz="9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dirty="0">
                <a:solidFill>
                  <a:srgbClr val="3E5057"/>
                </a:solidFill>
                <a:cs typeface="Arial" panose="020B0604020202020204" pitchFamily="34" charset="0"/>
              </a:rPr>
              <a:t>Поставщик, цены, объемы</a:t>
            </a:r>
            <a:endParaRPr lang="ru-RU" altLang="ru-RU" sz="900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2" name="Стрелка вправо 127"/>
          <p:cNvSpPr>
            <a:spLocks noChangeArrowheads="1"/>
          </p:cNvSpPr>
          <p:nvPr/>
        </p:nvSpPr>
        <p:spPr bwMode="auto">
          <a:xfrm rot="16200000">
            <a:off x="4655344" y="4966494"/>
            <a:ext cx="431800" cy="360363"/>
          </a:xfrm>
          <a:prstGeom prst="rightArrow">
            <a:avLst>
              <a:gd name="adj1" fmla="val 50000"/>
              <a:gd name="adj2" fmla="val 59912"/>
            </a:avLst>
          </a:prstGeom>
          <a:solidFill>
            <a:srgbClr val="9BC6DD"/>
          </a:solidFill>
          <a:ln w="19050" algn="ctr">
            <a:solidFill>
              <a:srgbClr val="3E5057"/>
            </a:solidFill>
            <a:round/>
          </a:ln>
        </p:spPr>
        <p:txBody>
          <a:bodyPr vert="eaVert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5F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трелка вправо 127"/>
          <p:cNvSpPr>
            <a:spLocks noChangeArrowheads="1"/>
          </p:cNvSpPr>
          <p:nvPr/>
        </p:nvSpPr>
        <p:spPr bwMode="auto">
          <a:xfrm rot="16200000">
            <a:off x="6158706" y="4976019"/>
            <a:ext cx="431800" cy="360363"/>
          </a:xfrm>
          <a:prstGeom prst="rightArrow">
            <a:avLst>
              <a:gd name="adj1" fmla="val 50000"/>
              <a:gd name="adj2" fmla="val 59912"/>
            </a:avLst>
          </a:prstGeom>
          <a:solidFill>
            <a:srgbClr val="9BC6DD"/>
          </a:solidFill>
          <a:ln w="19050" algn="ctr">
            <a:solidFill>
              <a:srgbClr val="3E5057"/>
            </a:solidFill>
            <a:round/>
          </a:ln>
        </p:spPr>
        <p:txBody>
          <a:bodyPr vert="eaVert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5F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трелка вправо 127"/>
          <p:cNvSpPr>
            <a:spLocks noChangeArrowheads="1"/>
          </p:cNvSpPr>
          <p:nvPr/>
        </p:nvSpPr>
        <p:spPr bwMode="auto">
          <a:xfrm rot="16200000">
            <a:off x="7779544" y="4972844"/>
            <a:ext cx="431800" cy="360363"/>
          </a:xfrm>
          <a:prstGeom prst="rightArrow">
            <a:avLst>
              <a:gd name="adj1" fmla="val 50000"/>
              <a:gd name="adj2" fmla="val 59912"/>
            </a:avLst>
          </a:prstGeom>
          <a:solidFill>
            <a:srgbClr val="9BC6DD"/>
          </a:solidFill>
          <a:ln w="19050" algn="ctr">
            <a:solidFill>
              <a:srgbClr val="3E5057"/>
            </a:solidFill>
            <a:round/>
          </a:ln>
        </p:spPr>
        <p:txBody>
          <a:bodyPr vert="eaVert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5F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0162" name="Line 113"/>
          <p:cNvSpPr/>
          <p:nvPr/>
        </p:nvSpPr>
        <p:spPr>
          <a:xfrm flipV="1">
            <a:off x="1898650" y="3233738"/>
            <a:ext cx="746125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90163" name="Line 113"/>
          <p:cNvSpPr/>
          <p:nvPr/>
        </p:nvSpPr>
        <p:spPr>
          <a:xfrm>
            <a:off x="4887913" y="3394075"/>
            <a:ext cx="0" cy="173038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90164" name="Line 113"/>
          <p:cNvSpPr/>
          <p:nvPr/>
        </p:nvSpPr>
        <p:spPr>
          <a:xfrm>
            <a:off x="6286500" y="3394075"/>
            <a:ext cx="0" cy="173038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90165" name="Line 113"/>
          <p:cNvSpPr/>
          <p:nvPr/>
        </p:nvSpPr>
        <p:spPr>
          <a:xfrm>
            <a:off x="6477000" y="3394075"/>
            <a:ext cx="0" cy="173038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90166" name="Line 113"/>
          <p:cNvSpPr/>
          <p:nvPr/>
        </p:nvSpPr>
        <p:spPr>
          <a:xfrm>
            <a:off x="6376988" y="4144963"/>
            <a:ext cx="0" cy="173037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90167" name="Line 113"/>
          <p:cNvSpPr/>
          <p:nvPr/>
        </p:nvSpPr>
        <p:spPr>
          <a:xfrm>
            <a:off x="4886325" y="4144963"/>
            <a:ext cx="0" cy="173037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90168" name="Line 113"/>
          <p:cNvSpPr/>
          <p:nvPr/>
        </p:nvSpPr>
        <p:spPr>
          <a:xfrm>
            <a:off x="3375025" y="4152900"/>
            <a:ext cx="0" cy="173038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90169" name="Line 113"/>
          <p:cNvSpPr/>
          <p:nvPr/>
        </p:nvSpPr>
        <p:spPr>
          <a:xfrm>
            <a:off x="4017963" y="4619625"/>
            <a:ext cx="190500" cy="635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90170" name="Line 113"/>
          <p:cNvSpPr/>
          <p:nvPr/>
        </p:nvSpPr>
        <p:spPr>
          <a:xfrm>
            <a:off x="7050088" y="4625975"/>
            <a:ext cx="222250" cy="635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90171" name="Line 113"/>
          <p:cNvSpPr/>
          <p:nvPr/>
        </p:nvSpPr>
        <p:spPr>
          <a:xfrm>
            <a:off x="5546725" y="3865563"/>
            <a:ext cx="190500" cy="635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8" name="Заголовок 1"/>
          <p:cNvSpPr>
            <a:spLocks noGrp="1"/>
          </p:cNvSpPr>
          <p:nvPr>
            <p:ph type="title"/>
          </p:nvPr>
        </p:nvSpPr>
        <p:spPr>
          <a:xfrm>
            <a:off x="1692275" y="523875"/>
            <a:ext cx="6061075" cy="338138"/>
          </a:xfrm>
          <a:ln/>
        </p:spPr>
        <p:txBody>
          <a:bodyPr vert="horz" wrap="square" lIns="0" tIns="0" rIns="0" bIns="0" anchor="ctr" anchorCtr="0">
            <a:spAutoFit/>
          </a:bodyPr>
          <a:p>
            <a:pPr eaLnBrk="1" hangingPunct="1">
              <a:lnSpc>
                <a:spcPct val="110000"/>
              </a:lnSpc>
            </a:pPr>
            <a:r>
              <a:rPr lang="ru-RU" altLang="ru-RU" dirty="0"/>
              <a:t>1С:КОРПОРАЦИЯ. </a:t>
            </a:r>
            <a:r>
              <a:rPr lang="ru-RU" altLang="ru-RU" dirty="0">
                <a:solidFill>
                  <a:srgbClr val="080808"/>
                </a:solidFill>
              </a:rPr>
              <a:t>Централизованные закупки</a:t>
            </a:r>
            <a:endParaRPr lang="ru-RU" altLang="ru-RU" dirty="0">
              <a:solidFill>
                <a:srgbClr val="080808"/>
              </a:solidFill>
            </a:endParaRPr>
          </a:p>
        </p:txBody>
      </p:sp>
      <p:pic>
        <p:nvPicPr>
          <p:cNvPr id="91139" name="Picture 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8525" y="1268413"/>
            <a:ext cx="7345363" cy="5318125"/>
          </a:xfrm>
          <a:prstGeom prst="rect">
            <a:avLst/>
          </a:prstGeom>
          <a:noFill/>
          <a:ln w="28575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250825" y="1843088"/>
            <a:ext cx="3349625" cy="4826000"/>
          </a:xfrm>
          <a:prstGeom prst="rect">
            <a:avLst/>
          </a:prstGeom>
          <a:noFill/>
          <a:ln w="25400" algn="ctr">
            <a:solidFill>
              <a:srgbClr val="D71920"/>
            </a:solidFill>
            <a:prstDash val="dash"/>
            <a:miter lim="800000"/>
          </a:ln>
          <a:effectLst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2163" name="Text Box 5"/>
          <p:cNvSpPr txBox="1"/>
          <p:nvPr/>
        </p:nvSpPr>
        <p:spPr>
          <a:xfrm>
            <a:off x="250825" y="1555750"/>
            <a:ext cx="3241675" cy="279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холдингом</a:t>
            </a:r>
            <a:endParaRPr lang="ru-RU" altLang="ru-RU" sz="12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6042025" y="2347913"/>
            <a:ext cx="2881313" cy="2897188"/>
          </a:xfrm>
          <a:prstGeom prst="rect">
            <a:avLst/>
          </a:prstGeom>
          <a:noFill/>
          <a:ln w="25400" algn="ctr">
            <a:solidFill>
              <a:srgbClr val="D71920"/>
            </a:solidFill>
            <a:prstDash val="dash"/>
            <a:miter lim="800000"/>
          </a:ln>
          <a:effectLst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2165" name="Text Box 11"/>
          <p:cNvSpPr txBox="1"/>
          <p:nvPr/>
        </p:nvSpPr>
        <p:spPr>
          <a:xfrm>
            <a:off x="6011863" y="1603375"/>
            <a:ext cx="2881312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ERP 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Управление </a:t>
            </a:r>
            <a:b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предприятием и др. системы учета и управления</a:t>
            </a:r>
            <a:endParaRPr lang="ru-RU" altLang="ru-RU" sz="1200" b="1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92166" name="AutoShape 16"/>
          <p:cNvSpPr/>
          <p:nvPr/>
        </p:nvSpPr>
        <p:spPr>
          <a:xfrm>
            <a:off x="6302375" y="4524375"/>
            <a:ext cx="2308225" cy="43180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Взаиморасчеты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67" name="Text Box 19"/>
          <p:cNvSpPr txBox="1"/>
          <p:nvPr/>
        </p:nvSpPr>
        <p:spPr>
          <a:xfrm>
            <a:off x="250825" y="1335088"/>
            <a:ext cx="3241675" cy="295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Управляющая компания</a:t>
            </a:r>
            <a:endParaRPr lang="ru-RU" altLang="ru-RU" sz="12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sp>
        <p:nvSpPr>
          <p:cNvPr id="92168" name="Text Box 20"/>
          <p:cNvSpPr txBox="1"/>
          <p:nvPr/>
        </p:nvSpPr>
        <p:spPr>
          <a:xfrm>
            <a:off x="6042025" y="1335088"/>
            <a:ext cx="2822575" cy="295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Дочерние и зависимые общества</a:t>
            </a:r>
            <a:endParaRPr lang="ru-RU" altLang="ru-RU" sz="12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sp>
        <p:nvSpPr>
          <p:cNvPr id="92169" name="Двойная стрелка влево/вправо 1"/>
          <p:cNvSpPr/>
          <p:nvPr/>
        </p:nvSpPr>
        <p:spPr>
          <a:xfrm>
            <a:off x="3722688" y="5991225"/>
            <a:ext cx="3286125" cy="677863"/>
          </a:xfrm>
          <a:prstGeom prst="leftRightArrow">
            <a:avLst>
              <a:gd name="adj1" fmla="val 50000"/>
              <a:gd name="adj2" fmla="val 58801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Интеграция с банками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70" name="AutoShape 9"/>
          <p:cNvSpPr/>
          <p:nvPr/>
        </p:nvSpPr>
        <p:spPr>
          <a:xfrm>
            <a:off x="6302375" y="2679700"/>
            <a:ext cx="2308225" cy="43180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Договоры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71" name="AutoShape 12"/>
          <p:cNvSpPr/>
          <p:nvPr/>
        </p:nvSpPr>
        <p:spPr>
          <a:xfrm flipH="1">
            <a:off x="1981200" y="2600325"/>
            <a:ext cx="1330325" cy="519113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БДР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72" name="AutoShape 15"/>
          <p:cNvSpPr/>
          <p:nvPr/>
        </p:nvSpPr>
        <p:spPr>
          <a:xfrm flipH="1">
            <a:off x="1981200" y="1970088"/>
            <a:ext cx="1330325" cy="511175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БДДС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73" name="AutoShape 17"/>
          <p:cNvSpPr/>
          <p:nvPr/>
        </p:nvSpPr>
        <p:spPr>
          <a:xfrm>
            <a:off x="468313" y="3238500"/>
            <a:ext cx="2843212" cy="539750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Ввод, импорт заявок на расходы и платежи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74" name="AutoShape 25"/>
          <p:cNvSpPr/>
          <p:nvPr/>
        </p:nvSpPr>
        <p:spPr>
          <a:xfrm>
            <a:off x="468313" y="5010150"/>
            <a:ext cx="2843212" cy="539750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Централизованное управление ликвидностью холдинга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75" name="AutoShape 18"/>
          <p:cNvSpPr/>
          <p:nvPr/>
        </p:nvSpPr>
        <p:spPr>
          <a:xfrm flipH="1">
            <a:off x="468313" y="1970088"/>
            <a:ext cx="1293812" cy="511175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договорами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76" name="AutoShape 18"/>
          <p:cNvSpPr/>
          <p:nvPr/>
        </p:nvSpPr>
        <p:spPr>
          <a:xfrm flipH="1">
            <a:off x="468313" y="2600325"/>
            <a:ext cx="1293812" cy="519113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Финансовые инструменты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77" name="AutoShape 15"/>
          <p:cNvSpPr/>
          <p:nvPr/>
        </p:nvSpPr>
        <p:spPr>
          <a:xfrm>
            <a:off x="431800" y="6130925"/>
            <a:ext cx="2879725" cy="479425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Исполнение платежей </a:t>
            </a:r>
            <a:b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в едином центре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78" name="AutoShape 16"/>
          <p:cNvSpPr/>
          <p:nvPr/>
        </p:nvSpPr>
        <p:spPr>
          <a:xfrm>
            <a:off x="6302375" y="3294063"/>
            <a:ext cx="2308225" cy="43180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Заказы поставщикам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79" name="AutoShape 21"/>
          <p:cNvSpPr/>
          <p:nvPr/>
        </p:nvSpPr>
        <p:spPr>
          <a:xfrm flipH="1">
            <a:off x="3722688" y="2347913"/>
            <a:ext cx="2227262" cy="646112"/>
          </a:xfrm>
          <a:prstGeom prst="rightArrow">
            <a:avLst>
              <a:gd name="adj1" fmla="val 50000"/>
              <a:gd name="adj2" fmla="val 63661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Взаиморасчеты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80" name="AutoShape 21"/>
          <p:cNvSpPr/>
          <p:nvPr/>
        </p:nvSpPr>
        <p:spPr>
          <a:xfrm flipH="1">
            <a:off x="3722688" y="3224213"/>
            <a:ext cx="2227262" cy="646112"/>
          </a:xfrm>
          <a:prstGeom prst="rightArrow">
            <a:avLst>
              <a:gd name="adj1" fmla="val 50000"/>
              <a:gd name="adj2" fmla="val 63661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Заявки на оплату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81" name="AutoShape 17"/>
          <p:cNvSpPr/>
          <p:nvPr/>
        </p:nvSpPr>
        <p:spPr>
          <a:xfrm>
            <a:off x="449263" y="3889375"/>
            <a:ext cx="2862262" cy="539750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Контроль бюджетных лимитов и лимитов задолженности 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82" name="AutoShape 21"/>
          <p:cNvSpPr/>
          <p:nvPr/>
        </p:nvSpPr>
        <p:spPr>
          <a:xfrm>
            <a:off x="3722688" y="4600575"/>
            <a:ext cx="2227262" cy="646113"/>
          </a:xfrm>
          <a:prstGeom prst="rightArrow">
            <a:avLst>
              <a:gd name="adj1" fmla="val 50000"/>
              <a:gd name="adj2" fmla="val 63660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Факт ДДС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83" name="Freeform 99"/>
          <p:cNvSpPr>
            <a:spLocks noChangeAspect="1" noEditPoints="1"/>
          </p:cNvSpPr>
          <p:nvPr/>
        </p:nvSpPr>
        <p:spPr>
          <a:xfrm>
            <a:off x="7008813" y="5794375"/>
            <a:ext cx="887412" cy="874713"/>
          </a:xfrm>
          <a:custGeom>
            <a:avLst/>
            <a:gdLst>
              <a:gd name="txL" fmla="*/ 0 w 4826"/>
              <a:gd name="txT" fmla="*/ 0 h 4763"/>
              <a:gd name="txR" fmla="*/ 4826 w 4826"/>
              <a:gd name="txB" fmla="*/ 4763 h 476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826" h="4763">
                <a:moveTo>
                  <a:pt x="3865" y="1076"/>
                </a:moveTo>
                <a:lnTo>
                  <a:pt x="4826" y="1489"/>
                </a:lnTo>
                <a:lnTo>
                  <a:pt x="4710" y="1916"/>
                </a:lnTo>
                <a:lnTo>
                  <a:pt x="116" y="1916"/>
                </a:lnTo>
                <a:lnTo>
                  <a:pt x="0" y="1489"/>
                </a:lnTo>
                <a:lnTo>
                  <a:pt x="2409" y="448"/>
                </a:lnTo>
                <a:lnTo>
                  <a:pt x="2862" y="644"/>
                </a:lnTo>
                <a:lnTo>
                  <a:pt x="2873" y="620"/>
                </a:lnTo>
                <a:lnTo>
                  <a:pt x="2885" y="595"/>
                </a:lnTo>
                <a:lnTo>
                  <a:pt x="2899" y="573"/>
                </a:lnTo>
                <a:lnTo>
                  <a:pt x="2913" y="549"/>
                </a:lnTo>
                <a:lnTo>
                  <a:pt x="2929" y="528"/>
                </a:lnTo>
                <a:lnTo>
                  <a:pt x="2946" y="505"/>
                </a:lnTo>
                <a:lnTo>
                  <a:pt x="2965" y="486"/>
                </a:lnTo>
                <a:lnTo>
                  <a:pt x="2985" y="466"/>
                </a:lnTo>
                <a:lnTo>
                  <a:pt x="3005" y="446"/>
                </a:lnTo>
                <a:lnTo>
                  <a:pt x="3027" y="428"/>
                </a:lnTo>
                <a:lnTo>
                  <a:pt x="3048" y="412"/>
                </a:lnTo>
                <a:lnTo>
                  <a:pt x="3072" y="397"/>
                </a:lnTo>
                <a:lnTo>
                  <a:pt x="3095" y="383"/>
                </a:lnTo>
                <a:lnTo>
                  <a:pt x="3118" y="370"/>
                </a:lnTo>
                <a:lnTo>
                  <a:pt x="3143" y="359"/>
                </a:lnTo>
                <a:lnTo>
                  <a:pt x="3167" y="349"/>
                </a:lnTo>
                <a:lnTo>
                  <a:pt x="3192" y="340"/>
                </a:lnTo>
                <a:lnTo>
                  <a:pt x="3218" y="332"/>
                </a:lnTo>
                <a:lnTo>
                  <a:pt x="3243" y="325"/>
                </a:lnTo>
                <a:lnTo>
                  <a:pt x="3269" y="320"/>
                </a:lnTo>
                <a:lnTo>
                  <a:pt x="3295" y="316"/>
                </a:lnTo>
                <a:lnTo>
                  <a:pt x="3321" y="314"/>
                </a:lnTo>
                <a:lnTo>
                  <a:pt x="3347" y="312"/>
                </a:lnTo>
                <a:lnTo>
                  <a:pt x="3373" y="312"/>
                </a:lnTo>
                <a:lnTo>
                  <a:pt x="3399" y="314"/>
                </a:lnTo>
                <a:lnTo>
                  <a:pt x="3426" y="316"/>
                </a:lnTo>
                <a:lnTo>
                  <a:pt x="3452" y="319"/>
                </a:lnTo>
                <a:lnTo>
                  <a:pt x="3477" y="324"/>
                </a:lnTo>
                <a:lnTo>
                  <a:pt x="3503" y="330"/>
                </a:lnTo>
                <a:lnTo>
                  <a:pt x="3528" y="337"/>
                </a:lnTo>
                <a:lnTo>
                  <a:pt x="3553" y="346"/>
                </a:lnTo>
                <a:lnTo>
                  <a:pt x="3577" y="356"/>
                </a:lnTo>
                <a:lnTo>
                  <a:pt x="3601" y="367"/>
                </a:lnTo>
                <a:lnTo>
                  <a:pt x="3625" y="378"/>
                </a:lnTo>
                <a:lnTo>
                  <a:pt x="3648" y="392"/>
                </a:lnTo>
                <a:lnTo>
                  <a:pt x="3671" y="407"/>
                </a:lnTo>
                <a:lnTo>
                  <a:pt x="3693" y="423"/>
                </a:lnTo>
                <a:lnTo>
                  <a:pt x="3714" y="441"/>
                </a:lnTo>
                <a:lnTo>
                  <a:pt x="3736" y="459"/>
                </a:lnTo>
                <a:lnTo>
                  <a:pt x="3755" y="478"/>
                </a:lnTo>
                <a:lnTo>
                  <a:pt x="3770" y="494"/>
                </a:lnTo>
                <a:lnTo>
                  <a:pt x="3784" y="510"/>
                </a:lnTo>
                <a:lnTo>
                  <a:pt x="3797" y="527"/>
                </a:lnTo>
                <a:lnTo>
                  <a:pt x="3809" y="543"/>
                </a:lnTo>
                <a:lnTo>
                  <a:pt x="3820" y="560"/>
                </a:lnTo>
                <a:lnTo>
                  <a:pt x="3831" y="578"/>
                </a:lnTo>
                <a:lnTo>
                  <a:pt x="3841" y="595"/>
                </a:lnTo>
                <a:lnTo>
                  <a:pt x="3850" y="612"/>
                </a:lnTo>
                <a:lnTo>
                  <a:pt x="3859" y="631"/>
                </a:lnTo>
                <a:lnTo>
                  <a:pt x="3868" y="650"/>
                </a:lnTo>
                <a:lnTo>
                  <a:pt x="3881" y="687"/>
                </a:lnTo>
                <a:lnTo>
                  <a:pt x="3892" y="726"/>
                </a:lnTo>
                <a:lnTo>
                  <a:pt x="3900" y="764"/>
                </a:lnTo>
                <a:lnTo>
                  <a:pt x="3906" y="803"/>
                </a:lnTo>
                <a:lnTo>
                  <a:pt x="3909" y="843"/>
                </a:lnTo>
                <a:lnTo>
                  <a:pt x="3909" y="883"/>
                </a:lnTo>
                <a:lnTo>
                  <a:pt x="3905" y="922"/>
                </a:lnTo>
                <a:lnTo>
                  <a:pt x="3900" y="961"/>
                </a:lnTo>
                <a:lnTo>
                  <a:pt x="3891" y="1000"/>
                </a:lnTo>
                <a:lnTo>
                  <a:pt x="3879" y="1038"/>
                </a:lnTo>
                <a:lnTo>
                  <a:pt x="3865" y="1076"/>
                </a:lnTo>
                <a:close/>
                <a:moveTo>
                  <a:pt x="238" y="1605"/>
                </a:moveTo>
                <a:lnTo>
                  <a:pt x="268" y="1717"/>
                </a:lnTo>
                <a:lnTo>
                  <a:pt x="4558" y="1717"/>
                </a:lnTo>
                <a:lnTo>
                  <a:pt x="4588" y="1605"/>
                </a:lnTo>
                <a:lnTo>
                  <a:pt x="3653" y="1196"/>
                </a:lnTo>
                <a:lnTo>
                  <a:pt x="3673" y="1178"/>
                </a:lnTo>
                <a:lnTo>
                  <a:pt x="3690" y="1161"/>
                </a:lnTo>
                <a:lnTo>
                  <a:pt x="3704" y="1144"/>
                </a:lnTo>
                <a:lnTo>
                  <a:pt x="3718" y="1127"/>
                </a:lnTo>
                <a:lnTo>
                  <a:pt x="3732" y="1109"/>
                </a:lnTo>
                <a:lnTo>
                  <a:pt x="3743" y="1091"/>
                </a:lnTo>
                <a:lnTo>
                  <a:pt x="3754" y="1072"/>
                </a:lnTo>
                <a:lnTo>
                  <a:pt x="3764" y="1052"/>
                </a:lnTo>
                <a:lnTo>
                  <a:pt x="3773" y="1032"/>
                </a:lnTo>
                <a:lnTo>
                  <a:pt x="3782" y="1012"/>
                </a:lnTo>
                <a:lnTo>
                  <a:pt x="3788" y="992"/>
                </a:lnTo>
                <a:lnTo>
                  <a:pt x="3794" y="971"/>
                </a:lnTo>
                <a:lnTo>
                  <a:pt x="3799" y="950"/>
                </a:lnTo>
                <a:lnTo>
                  <a:pt x="3803" y="929"/>
                </a:lnTo>
                <a:lnTo>
                  <a:pt x="3807" y="908"/>
                </a:lnTo>
                <a:lnTo>
                  <a:pt x="3808" y="886"/>
                </a:lnTo>
                <a:lnTo>
                  <a:pt x="3809" y="865"/>
                </a:lnTo>
                <a:lnTo>
                  <a:pt x="3809" y="844"/>
                </a:lnTo>
                <a:lnTo>
                  <a:pt x="3808" y="823"/>
                </a:lnTo>
                <a:lnTo>
                  <a:pt x="3805" y="802"/>
                </a:lnTo>
                <a:lnTo>
                  <a:pt x="3803" y="779"/>
                </a:lnTo>
                <a:lnTo>
                  <a:pt x="3798" y="759"/>
                </a:lnTo>
                <a:lnTo>
                  <a:pt x="3793" y="738"/>
                </a:lnTo>
                <a:lnTo>
                  <a:pt x="3787" y="717"/>
                </a:lnTo>
                <a:lnTo>
                  <a:pt x="3779" y="697"/>
                </a:lnTo>
                <a:lnTo>
                  <a:pt x="3770" y="677"/>
                </a:lnTo>
                <a:lnTo>
                  <a:pt x="3762" y="657"/>
                </a:lnTo>
                <a:lnTo>
                  <a:pt x="3752" y="637"/>
                </a:lnTo>
                <a:lnTo>
                  <a:pt x="3739" y="619"/>
                </a:lnTo>
                <a:lnTo>
                  <a:pt x="3727" y="600"/>
                </a:lnTo>
                <a:lnTo>
                  <a:pt x="3714" y="583"/>
                </a:lnTo>
                <a:lnTo>
                  <a:pt x="3699" y="565"/>
                </a:lnTo>
                <a:lnTo>
                  <a:pt x="3685" y="548"/>
                </a:lnTo>
                <a:lnTo>
                  <a:pt x="3667" y="532"/>
                </a:lnTo>
                <a:lnTo>
                  <a:pt x="3651" y="517"/>
                </a:lnTo>
                <a:lnTo>
                  <a:pt x="3634" y="503"/>
                </a:lnTo>
                <a:lnTo>
                  <a:pt x="3615" y="489"/>
                </a:lnTo>
                <a:lnTo>
                  <a:pt x="3596" y="477"/>
                </a:lnTo>
                <a:lnTo>
                  <a:pt x="3577" y="467"/>
                </a:lnTo>
                <a:lnTo>
                  <a:pt x="3558" y="457"/>
                </a:lnTo>
                <a:lnTo>
                  <a:pt x="3539" y="447"/>
                </a:lnTo>
                <a:lnTo>
                  <a:pt x="3518" y="439"/>
                </a:lnTo>
                <a:lnTo>
                  <a:pt x="3498" y="432"/>
                </a:lnTo>
                <a:lnTo>
                  <a:pt x="3477" y="426"/>
                </a:lnTo>
                <a:lnTo>
                  <a:pt x="3457" y="422"/>
                </a:lnTo>
                <a:lnTo>
                  <a:pt x="3436" y="417"/>
                </a:lnTo>
                <a:lnTo>
                  <a:pt x="3414" y="415"/>
                </a:lnTo>
                <a:lnTo>
                  <a:pt x="3392" y="412"/>
                </a:lnTo>
                <a:lnTo>
                  <a:pt x="3371" y="412"/>
                </a:lnTo>
                <a:lnTo>
                  <a:pt x="3350" y="412"/>
                </a:lnTo>
                <a:lnTo>
                  <a:pt x="3329" y="413"/>
                </a:lnTo>
                <a:lnTo>
                  <a:pt x="3307" y="416"/>
                </a:lnTo>
                <a:lnTo>
                  <a:pt x="3286" y="418"/>
                </a:lnTo>
                <a:lnTo>
                  <a:pt x="3265" y="423"/>
                </a:lnTo>
                <a:lnTo>
                  <a:pt x="3244" y="428"/>
                </a:lnTo>
                <a:lnTo>
                  <a:pt x="3224" y="434"/>
                </a:lnTo>
                <a:lnTo>
                  <a:pt x="3203" y="442"/>
                </a:lnTo>
                <a:lnTo>
                  <a:pt x="3183" y="449"/>
                </a:lnTo>
                <a:lnTo>
                  <a:pt x="3163" y="459"/>
                </a:lnTo>
                <a:lnTo>
                  <a:pt x="3144" y="469"/>
                </a:lnTo>
                <a:lnTo>
                  <a:pt x="3124" y="481"/>
                </a:lnTo>
                <a:lnTo>
                  <a:pt x="3107" y="493"/>
                </a:lnTo>
                <a:lnTo>
                  <a:pt x="3088" y="507"/>
                </a:lnTo>
                <a:lnTo>
                  <a:pt x="3071" y="522"/>
                </a:lnTo>
                <a:lnTo>
                  <a:pt x="3053" y="537"/>
                </a:lnTo>
                <a:lnTo>
                  <a:pt x="3036" y="555"/>
                </a:lnTo>
                <a:lnTo>
                  <a:pt x="3020" y="574"/>
                </a:lnTo>
                <a:lnTo>
                  <a:pt x="3005" y="594"/>
                </a:lnTo>
                <a:lnTo>
                  <a:pt x="2990" y="614"/>
                </a:lnTo>
                <a:lnTo>
                  <a:pt x="2978" y="635"/>
                </a:lnTo>
                <a:lnTo>
                  <a:pt x="2966" y="656"/>
                </a:lnTo>
                <a:lnTo>
                  <a:pt x="2955" y="677"/>
                </a:lnTo>
                <a:lnTo>
                  <a:pt x="2946" y="700"/>
                </a:lnTo>
                <a:lnTo>
                  <a:pt x="2939" y="722"/>
                </a:lnTo>
                <a:lnTo>
                  <a:pt x="2933" y="746"/>
                </a:lnTo>
                <a:lnTo>
                  <a:pt x="2926" y="768"/>
                </a:lnTo>
                <a:lnTo>
                  <a:pt x="2923" y="792"/>
                </a:lnTo>
                <a:lnTo>
                  <a:pt x="2920" y="815"/>
                </a:lnTo>
                <a:lnTo>
                  <a:pt x="2918" y="839"/>
                </a:lnTo>
                <a:lnTo>
                  <a:pt x="2918" y="863"/>
                </a:lnTo>
                <a:lnTo>
                  <a:pt x="2919" y="886"/>
                </a:lnTo>
                <a:lnTo>
                  <a:pt x="2409" y="665"/>
                </a:lnTo>
                <a:lnTo>
                  <a:pt x="238" y="1605"/>
                </a:lnTo>
                <a:close/>
                <a:moveTo>
                  <a:pt x="3194" y="1376"/>
                </a:moveTo>
                <a:lnTo>
                  <a:pt x="3194" y="1376"/>
                </a:lnTo>
                <a:lnTo>
                  <a:pt x="3170" y="1368"/>
                </a:lnTo>
                <a:lnTo>
                  <a:pt x="3148" y="1358"/>
                </a:lnTo>
                <a:lnTo>
                  <a:pt x="3126" y="1348"/>
                </a:lnTo>
                <a:lnTo>
                  <a:pt x="3103" y="1337"/>
                </a:lnTo>
                <a:lnTo>
                  <a:pt x="2447" y="1054"/>
                </a:lnTo>
                <a:lnTo>
                  <a:pt x="2526" y="871"/>
                </a:lnTo>
                <a:lnTo>
                  <a:pt x="3864" y="1447"/>
                </a:lnTo>
                <a:lnTo>
                  <a:pt x="3785" y="1630"/>
                </a:lnTo>
                <a:lnTo>
                  <a:pt x="3194" y="1376"/>
                </a:lnTo>
                <a:close/>
                <a:moveTo>
                  <a:pt x="3139" y="619"/>
                </a:moveTo>
                <a:lnTo>
                  <a:pt x="3139" y="619"/>
                </a:lnTo>
                <a:lnTo>
                  <a:pt x="3152" y="608"/>
                </a:lnTo>
                <a:lnTo>
                  <a:pt x="3164" y="598"/>
                </a:lnTo>
                <a:lnTo>
                  <a:pt x="3178" y="588"/>
                </a:lnTo>
                <a:lnTo>
                  <a:pt x="3192" y="578"/>
                </a:lnTo>
                <a:lnTo>
                  <a:pt x="3205" y="570"/>
                </a:lnTo>
                <a:lnTo>
                  <a:pt x="3219" y="561"/>
                </a:lnTo>
                <a:lnTo>
                  <a:pt x="3234" y="555"/>
                </a:lnTo>
                <a:lnTo>
                  <a:pt x="3249" y="549"/>
                </a:lnTo>
                <a:lnTo>
                  <a:pt x="3264" y="544"/>
                </a:lnTo>
                <a:lnTo>
                  <a:pt x="3279" y="539"/>
                </a:lnTo>
                <a:lnTo>
                  <a:pt x="3295" y="535"/>
                </a:lnTo>
                <a:lnTo>
                  <a:pt x="3310" y="532"/>
                </a:lnTo>
                <a:lnTo>
                  <a:pt x="3326" y="529"/>
                </a:lnTo>
                <a:lnTo>
                  <a:pt x="3341" y="528"/>
                </a:lnTo>
                <a:lnTo>
                  <a:pt x="3357" y="528"/>
                </a:lnTo>
                <a:lnTo>
                  <a:pt x="3372" y="527"/>
                </a:lnTo>
                <a:lnTo>
                  <a:pt x="3388" y="528"/>
                </a:lnTo>
                <a:lnTo>
                  <a:pt x="3404" y="529"/>
                </a:lnTo>
                <a:lnTo>
                  <a:pt x="3419" y="532"/>
                </a:lnTo>
                <a:lnTo>
                  <a:pt x="3436" y="534"/>
                </a:lnTo>
                <a:lnTo>
                  <a:pt x="3451" y="538"/>
                </a:lnTo>
                <a:lnTo>
                  <a:pt x="3465" y="543"/>
                </a:lnTo>
                <a:lnTo>
                  <a:pt x="3480" y="548"/>
                </a:lnTo>
                <a:lnTo>
                  <a:pt x="3495" y="553"/>
                </a:lnTo>
                <a:lnTo>
                  <a:pt x="3510" y="560"/>
                </a:lnTo>
                <a:lnTo>
                  <a:pt x="3524" y="568"/>
                </a:lnTo>
                <a:lnTo>
                  <a:pt x="3539" y="575"/>
                </a:lnTo>
                <a:lnTo>
                  <a:pt x="3553" y="584"/>
                </a:lnTo>
                <a:lnTo>
                  <a:pt x="3565" y="594"/>
                </a:lnTo>
                <a:lnTo>
                  <a:pt x="3579" y="604"/>
                </a:lnTo>
                <a:lnTo>
                  <a:pt x="3591" y="615"/>
                </a:lnTo>
                <a:lnTo>
                  <a:pt x="3602" y="627"/>
                </a:lnTo>
                <a:lnTo>
                  <a:pt x="3207" y="1010"/>
                </a:lnTo>
                <a:lnTo>
                  <a:pt x="3051" y="945"/>
                </a:lnTo>
                <a:lnTo>
                  <a:pt x="3046" y="924"/>
                </a:lnTo>
                <a:lnTo>
                  <a:pt x="3042" y="903"/>
                </a:lnTo>
                <a:lnTo>
                  <a:pt x="3040" y="880"/>
                </a:lnTo>
                <a:lnTo>
                  <a:pt x="3039" y="859"/>
                </a:lnTo>
                <a:lnTo>
                  <a:pt x="3040" y="837"/>
                </a:lnTo>
                <a:lnTo>
                  <a:pt x="3041" y="815"/>
                </a:lnTo>
                <a:lnTo>
                  <a:pt x="3045" y="794"/>
                </a:lnTo>
                <a:lnTo>
                  <a:pt x="3050" y="772"/>
                </a:lnTo>
                <a:lnTo>
                  <a:pt x="3056" y="752"/>
                </a:lnTo>
                <a:lnTo>
                  <a:pt x="3063" y="731"/>
                </a:lnTo>
                <a:lnTo>
                  <a:pt x="3072" y="711"/>
                </a:lnTo>
                <a:lnTo>
                  <a:pt x="3083" y="691"/>
                </a:lnTo>
                <a:lnTo>
                  <a:pt x="3095" y="672"/>
                </a:lnTo>
                <a:lnTo>
                  <a:pt x="3108" y="654"/>
                </a:lnTo>
                <a:lnTo>
                  <a:pt x="3123" y="636"/>
                </a:lnTo>
                <a:lnTo>
                  <a:pt x="3139" y="619"/>
                </a:lnTo>
                <a:close/>
                <a:moveTo>
                  <a:pt x="3693" y="828"/>
                </a:moveTo>
                <a:lnTo>
                  <a:pt x="3414" y="1098"/>
                </a:lnTo>
                <a:lnTo>
                  <a:pt x="3310" y="1053"/>
                </a:lnTo>
                <a:lnTo>
                  <a:pt x="3662" y="712"/>
                </a:lnTo>
                <a:lnTo>
                  <a:pt x="3675" y="741"/>
                </a:lnTo>
                <a:lnTo>
                  <a:pt x="3683" y="769"/>
                </a:lnTo>
                <a:lnTo>
                  <a:pt x="3690" y="798"/>
                </a:lnTo>
                <a:lnTo>
                  <a:pt x="3693" y="828"/>
                </a:lnTo>
                <a:close/>
                <a:moveTo>
                  <a:pt x="2628" y="2374"/>
                </a:moveTo>
                <a:lnTo>
                  <a:pt x="2134" y="2868"/>
                </a:lnTo>
                <a:lnTo>
                  <a:pt x="2134" y="4108"/>
                </a:lnTo>
                <a:lnTo>
                  <a:pt x="2628" y="4108"/>
                </a:lnTo>
                <a:lnTo>
                  <a:pt x="2628" y="2374"/>
                </a:lnTo>
                <a:close/>
                <a:moveTo>
                  <a:pt x="2034" y="2374"/>
                </a:moveTo>
                <a:lnTo>
                  <a:pt x="1964" y="2374"/>
                </a:lnTo>
                <a:lnTo>
                  <a:pt x="1949" y="2373"/>
                </a:lnTo>
                <a:lnTo>
                  <a:pt x="1934" y="2368"/>
                </a:lnTo>
                <a:lnTo>
                  <a:pt x="1922" y="2362"/>
                </a:lnTo>
                <a:lnTo>
                  <a:pt x="1909" y="2354"/>
                </a:lnTo>
                <a:lnTo>
                  <a:pt x="1901" y="2344"/>
                </a:lnTo>
                <a:lnTo>
                  <a:pt x="1893" y="2333"/>
                </a:lnTo>
                <a:lnTo>
                  <a:pt x="1891" y="2327"/>
                </a:lnTo>
                <a:lnTo>
                  <a:pt x="1888" y="2319"/>
                </a:lnTo>
                <a:lnTo>
                  <a:pt x="1887" y="2313"/>
                </a:lnTo>
                <a:lnTo>
                  <a:pt x="1887" y="2306"/>
                </a:lnTo>
                <a:lnTo>
                  <a:pt x="1887" y="2012"/>
                </a:lnTo>
                <a:lnTo>
                  <a:pt x="2034" y="2012"/>
                </a:lnTo>
                <a:lnTo>
                  <a:pt x="2727" y="2012"/>
                </a:lnTo>
                <a:lnTo>
                  <a:pt x="2873" y="2012"/>
                </a:lnTo>
                <a:lnTo>
                  <a:pt x="2873" y="2306"/>
                </a:lnTo>
                <a:lnTo>
                  <a:pt x="2873" y="2313"/>
                </a:lnTo>
                <a:lnTo>
                  <a:pt x="2872" y="2319"/>
                </a:lnTo>
                <a:lnTo>
                  <a:pt x="2870" y="2327"/>
                </a:lnTo>
                <a:lnTo>
                  <a:pt x="2867" y="2333"/>
                </a:lnTo>
                <a:lnTo>
                  <a:pt x="2860" y="2344"/>
                </a:lnTo>
                <a:lnTo>
                  <a:pt x="2851" y="2354"/>
                </a:lnTo>
                <a:lnTo>
                  <a:pt x="2839" y="2362"/>
                </a:lnTo>
                <a:lnTo>
                  <a:pt x="2826" y="2368"/>
                </a:lnTo>
                <a:lnTo>
                  <a:pt x="2812" y="2373"/>
                </a:lnTo>
                <a:lnTo>
                  <a:pt x="2796" y="2374"/>
                </a:lnTo>
                <a:lnTo>
                  <a:pt x="2727" y="2374"/>
                </a:lnTo>
                <a:lnTo>
                  <a:pt x="2727" y="4108"/>
                </a:lnTo>
                <a:lnTo>
                  <a:pt x="3347" y="4108"/>
                </a:lnTo>
                <a:lnTo>
                  <a:pt x="3347" y="2374"/>
                </a:lnTo>
                <a:lnTo>
                  <a:pt x="3279" y="2374"/>
                </a:lnTo>
                <a:lnTo>
                  <a:pt x="3263" y="2373"/>
                </a:lnTo>
                <a:lnTo>
                  <a:pt x="3249" y="2368"/>
                </a:lnTo>
                <a:lnTo>
                  <a:pt x="3235" y="2362"/>
                </a:lnTo>
                <a:lnTo>
                  <a:pt x="3224" y="2354"/>
                </a:lnTo>
                <a:lnTo>
                  <a:pt x="3214" y="2344"/>
                </a:lnTo>
                <a:lnTo>
                  <a:pt x="3208" y="2333"/>
                </a:lnTo>
                <a:lnTo>
                  <a:pt x="3204" y="2327"/>
                </a:lnTo>
                <a:lnTo>
                  <a:pt x="3203" y="2319"/>
                </a:lnTo>
                <a:lnTo>
                  <a:pt x="3202" y="2313"/>
                </a:lnTo>
                <a:lnTo>
                  <a:pt x="3202" y="2306"/>
                </a:lnTo>
                <a:lnTo>
                  <a:pt x="3202" y="2012"/>
                </a:lnTo>
                <a:lnTo>
                  <a:pt x="3347" y="2012"/>
                </a:lnTo>
                <a:lnTo>
                  <a:pt x="4097" y="2012"/>
                </a:lnTo>
                <a:lnTo>
                  <a:pt x="4342" y="2012"/>
                </a:lnTo>
                <a:lnTo>
                  <a:pt x="4342" y="2292"/>
                </a:lnTo>
                <a:lnTo>
                  <a:pt x="4342" y="2311"/>
                </a:lnTo>
                <a:lnTo>
                  <a:pt x="4338" y="2329"/>
                </a:lnTo>
                <a:lnTo>
                  <a:pt x="4333" y="2345"/>
                </a:lnTo>
                <a:lnTo>
                  <a:pt x="4327" y="2362"/>
                </a:lnTo>
                <a:lnTo>
                  <a:pt x="4318" y="2377"/>
                </a:lnTo>
                <a:lnTo>
                  <a:pt x="4308" y="2390"/>
                </a:lnTo>
                <a:lnTo>
                  <a:pt x="4297" y="2403"/>
                </a:lnTo>
                <a:lnTo>
                  <a:pt x="4286" y="2414"/>
                </a:lnTo>
                <a:lnTo>
                  <a:pt x="4272" y="2425"/>
                </a:lnTo>
                <a:lnTo>
                  <a:pt x="4258" y="2434"/>
                </a:lnTo>
                <a:lnTo>
                  <a:pt x="4243" y="2441"/>
                </a:lnTo>
                <a:lnTo>
                  <a:pt x="4229" y="2447"/>
                </a:lnTo>
                <a:lnTo>
                  <a:pt x="4212" y="2452"/>
                </a:lnTo>
                <a:lnTo>
                  <a:pt x="4197" y="2456"/>
                </a:lnTo>
                <a:lnTo>
                  <a:pt x="4181" y="2457"/>
                </a:lnTo>
                <a:lnTo>
                  <a:pt x="4165" y="2459"/>
                </a:lnTo>
                <a:lnTo>
                  <a:pt x="4146" y="2459"/>
                </a:lnTo>
                <a:lnTo>
                  <a:pt x="4146" y="4108"/>
                </a:lnTo>
                <a:lnTo>
                  <a:pt x="4512" y="4108"/>
                </a:lnTo>
                <a:lnTo>
                  <a:pt x="4512" y="4464"/>
                </a:lnTo>
                <a:lnTo>
                  <a:pt x="4413" y="4464"/>
                </a:lnTo>
                <a:lnTo>
                  <a:pt x="4413" y="4208"/>
                </a:lnTo>
                <a:lnTo>
                  <a:pt x="4097" y="4208"/>
                </a:lnTo>
                <a:lnTo>
                  <a:pt x="3347" y="4208"/>
                </a:lnTo>
                <a:lnTo>
                  <a:pt x="2727" y="4208"/>
                </a:lnTo>
                <a:lnTo>
                  <a:pt x="2034" y="4208"/>
                </a:lnTo>
                <a:lnTo>
                  <a:pt x="1413" y="4208"/>
                </a:lnTo>
                <a:lnTo>
                  <a:pt x="667" y="4208"/>
                </a:lnTo>
                <a:lnTo>
                  <a:pt x="413" y="4208"/>
                </a:lnTo>
                <a:lnTo>
                  <a:pt x="413" y="4464"/>
                </a:lnTo>
                <a:lnTo>
                  <a:pt x="314" y="4464"/>
                </a:lnTo>
                <a:lnTo>
                  <a:pt x="314" y="4108"/>
                </a:lnTo>
                <a:lnTo>
                  <a:pt x="617" y="4108"/>
                </a:lnTo>
                <a:lnTo>
                  <a:pt x="617" y="2459"/>
                </a:lnTo>
                <a:lnTo>
                  <a:pt x="599" y="2459"/>
                </a:lnTo>
                <a:lnTo>
                  <a:pt x="583" y="2457"/>
                </a:lnTo>
                <a:lnTo>
                  <a:pt x="566" y="2456"/>
                </a:lnTo>
                <a:lnTo>
                  <a:pt x="551" y="2452"/>
                </a:lnTo>
                <a:lnTo>
                  <a:pt x="535" y="2447"/>
                </a:lnTo>
                <a:lnTo>
                  <a:pt x="520" y="2441"/>
                </a:lnTo>
                <a:lnTo>
                  <a:pt x="505" y="2434"/>
                </a:lnTo>
                <a:lnTo>
                  <a:pt x="492" y="2425"/>
                </a:lnTo>
                <a:lnTo>
                  <a:pt x="478" y="2414"/>
                </a:lnTo>
                <a:lnTo>
                  <a:pt x="466" y="2403"/>
                </a:lnTo>
                <a:lnTo>
                  <a:pt x="456" y="2390"/>
                </a:lnTo>
                <a:lnTo>
                  <a:pt x="446" y="2377"/>
                </a:lnTo>
                <a:lnTo>
                  <a:pt x="437" y="2362"/>
                </a:lnTo>
                <a:lnTo>
                  <a:pt x="431" y="2345"/>
                </a:lnTo>
                <a:lnTo>
                  <a:pt x="426" y="2329"/>
                </a:lnTo>
                <a:lnTo>
                  <a:pt x="422" y="2311"/>
                </a:lnTo>
                <a:lnTo>
                  <a:pt x="421" y="2292"/>
                </a:lnTo>
                <a:lnTo>
                  <a:pt x="421" y="2012"/>
                </a:lnTo>
                <a:lnTo>
                  <a:pt x="667" y="2012"/>
                </a:lnTo>
                <a:lnTo>
                  <a:pt x="1413" y="2012"/>
                </a:lnTo>
                <a:lnTo>
                  <a:pt x="1560" y="2012"/>
                </a:lnTo>
                <a:lnTo>
                  <a:pt x="1560" y="2306"/>
                </a:lnTo>
                <a:lnTo>
                  <a:pt x="1560" y="2313"/>
                </a:lnTo>
                <a:lnTo>
                  <a:pt x="1558" y="2319"/>
                </a:lnTo>
                <a:lnTo>
                  <a:pt x="1556" y="2327"/>
                </a:lnTo>
                <a:lnTo>
                  <a:pt x="1553" y="2333"/>
                </a:lnTo>
                <a:lnTo>
                  <a:pt x="1546" y="2344"/>
                </a:lnTo>
                <a:lnTo>
                  <a:pt x="1537" y="2354"/>
                </a:lnTo>
                <a:lnTo>
                  <a:pt x="1525" y="2362"/>
                </a:lnTo>
                <a:lnTo>
                  <a:pt x="1512" y="2368"/>
                </a:lnTo>
                <a:lnTo>
                  <a:pt x="1497" y="2373"/>
                </a:lnTo>
                <a:lnTo>
                  <a:pt x="1481" y="2374"/>
                </a:lnTo>
                <a:lnTo>
                  <a:pt x="1413" y="2374"/>
                </a:lnTo>
                <a:lnTo>
                  <a:pt x="1413" y="4108"/>
                </a:lnTo>
                <a:lnTo>
                  <a:pt x="2034" y="4108"/>
                </a:lnTo>
                <a:lnTo>
                  <a:pt x="2034" y="2374"/>
                </a:lnTo>
                <a:close/>
                <a:moveTo>
                  <a:pt x="1313" y="2386"/>
                </a:moveTo>
                <a:lnTo>
                  <a:pt x="817" y="2883"/>
                </a:lnTo>
                <a:lnTo>
                  <a:pt x="817" y="4108"/>
                </a:lnTo>
                <a:lnTo>
                  <a:pt x="1313" y="4108"/>
                </a:lnTo>
                <a:lnTo>
                  <a:pt x="1313" y="2386"/>
                </a:lnTo>
                <a:close/>
                <a:moveTo>
                  <a:pt x="3947" y="4108"/>
                </a:moveTo>
                <a:lnTo>
                  <a:pt x="3947" y="2394"/>
                </a:lnTo>
                <a:lnTo>
                  <a:pt x="3447" y="2894"/>
                </a:lnTo>
                <a:lnTo>
                  <a:pt x="3447" y="4108"/>
                </a:lnTo>
                <a:lnTo>
                  <a:pt x="3947" y="4108"/>
                </a:lnTo>
                <a:close/>
                <a:moveTo>
                  <a:pt x="97" y="4564"/>
                </a:moveTo>
                <a:lnTo>
                  <a:pt x="4729" y="4564"/>
                </a:lnTo>
                <a:lnTo>
                  <a:pt x="4729" y="4763"/>
                </a:lnTo>
                <a:lnTo>
                  <a:pt x="97" y="4763"/>
                </a:lnTo>
                <a:lnTo>
                  <a:pt x="97" y="4564"/>
                </a:lnTo>
                <a:close/>
                <a:moveTo>
                  <a:pt x="4336" y="144"/>
                </a:moveTo>
                <a:lnTo>
                  <a:pt x="4336" y="144"/>
                </a:lnTo>
                <a:lnTo>
                  <a:pt x="4353" y="163"/>
                </a:lnTo>
                <a:lnTo>
                  <a:pt x="4368" y="182"/>
                </a:lnTo>
                <a:lnTo>
                  <a:pt x="4383" y="200"/>
                </a:lnTo>
                <a:lnTo>
                  <a:pt x="4395" y="220"/>
                </a:lnTo>
                <a:lnTo>
                  <a:pt x="4408" y="240"/>
                </a:lnTo>
                <a:lnTo>
                  <a:pt x="4419" y="261"/>
                </a:lnTo>
                <a:lnTo>
                  <a:pt x="4429" y="283"/>
                </a:lnTo>
                <a:lnTo>
                  <a:pt x="4438" y="304"/>
                </a:lnTo>
                <a:lnTo>
                  <a:pt x="4445" y="326"/>
                </a:lnTo>
                <a:lnTo>
                  <a:pt x="4453" y="347"/>
                </a:lnTo>
                <a:lnTo>
                  <a:pt x="4458" y="370"/>
                </a:lnTo>
                <a:lnTo>
                  <a:pt x="4463" y="392"/>
                </a:lnTo>
                <a:lnTo>
                  <a:pt x="4465" y="415"/>
                </a:lnTo>
                <a:lnTo>
                  <a:pt x="4468" y="438"/>
                </a:lnTo>
                <a:lnTo>
                  <a:pt x="4469" y="461"/>
                </a:lnTo>
                <a:lnTo>
                  <a:pt x="4469" y="483"/>
                </a:lnTo>
                <a:lnTo>
                  <a:pt x="4469" y="507"/>
                </a:lnTo>
                <a:lnTo>
                  <a:pt x="4466" y="529"/>
                </a:lnTo>
                <a:lnTo>
                  <a:pt x="4464" y="551"/>
                </a:lnTo>
                <a:lnTo>
                  <a:pt x="4459" y="574"/>
                </a:lnTo>
                <a:lnTo>
                  <a:pt x="4454" y="596"/>
                </a:lnTo>
                <a:lnTo>
                  <a:pt x="4448" y="619"/>
                </a:lnTo>
                <a:lnTo>
                  <a:pt x="4440" y="640"/>
                </a:lnTo>
                <a:lnTo>
                  <a:pt x="4431" y="661"/>
                </a:lnTo>
                <a:lnTo>
                  <a:pt x="4421" y="682"/>
                </a:lnTo>
                <a:lnTo>
                  <a:pt x="4411" y="703"/>
                </a:lnTo>
                <a:lnTo>
                  <a:pt x="4399" y="723"/>
                </a:lnTo>
                <a:lnTo>
                  <a:pt x="4387" y="743"/>
                </a:lnTo>
                <a:lnTo>
                  <a:pt x="4373" y="763"/>
                </a:lnTo>
                <a:lnTo>
                  <a:pt x="4358" y="782"/>
                </a:lnTo>
                <a:lnTo>
                  <a:pt x="4342" y="799"/>
                </a:lnTo>
                <a:lnTo>
                  <a:pt x="4324" y="817"/>
                </a:lnTo>
                <a:lnTo>
                  <a:pt x="4307" y="833"/>
                </a:lnTo>
                <a:lnTo>
                  <a:pt x="4290" y="848"/>
                </a:lnTo>
                <a:lnTo>
                  <a:pt x="4271" y="861"/>
                </a:lnTo>
                <a:lnTo>
                  <a:pt x="4252" y="874"/>
                </a:lnTo>
                <a:lnTo>
                  <a:pt x="4233" y="886"/>
                </a:lnTo>
                <a:lnTo>
                  <a:pt x="4214" y="898"/>
                </a:lnTo>
                <a:lnTo>
                  <a:pt x="4194" y="906"/>
                </a:lnTo>
                <a:lnTo>
                  <a:pt x="4172" y="915"/>
                </a:lnTo>
                <a:lnTo>
                  <a:pt x="4153" y="924"/>
                </a:lnTo>
                <a:lnTo>
                  <a:pt x="4131" y="930"/>
                </a:lnTo>
                <a:lnTo>
                  <a:pt x="4110" y="936"/>
                </a:lnTo>
                <a:lnTo>
                  <a:pt x="4089" y="941"/>
                </a:lnTo>
                <a:lnTo>
                  <a:pt x="4067" y="945"/>
                </a:lnTo>
                <a:lnTo>
                  <a:pt x="4046" y="947"/>
                </a:lnTo>
                <a:lnTo>
                  <a:pt x="4023" y="950"/>
                </a:lnTo>
                <a:lnTo>
                  <a:pt x="4002" y="950"/>
                </a:lnTo>
                <a:lnTo>
                  <a:pt x="4006" y="925"/>
                </a:lnTo>
                <a:lnTo>
                  <a:pt x="4007" y="900"/>
                </a:lnTo>
                <a:lnTo>
                  <a:pt x="4008" y="875"/>
                </a:lnTo>
                <a:lnTo>
                  <a:pt x="4008" y="850"/>
                </a:lnTo>
                <a:lnTo>
                  <a:pt x="4042" y="848"/>
                </a:lnTo>
                <a:lnTo>
                  <a:pt x="4059" y="845"/>
                </a:lnTo>
                <a:lnTo>
                  <a:pt x="4075" y="842"/>
                </a:lnTo>
                <a:lnTo>
                  <a:pt x="4092" y="838"/>
                </a:lnTo>
                <a:lnTo>
                  <a:pt x="4108" y="833"/>
                </a:lnTo>
                <a:lnTo>
                  <a:pt x="4124" y="828"/>
                </a:lnTo>
                <a:lnTo>
                  <a:pt x="4139" y="822"/>
                </a:lnTo>
                <a:lnTo>
                  <a:pt x="4155" y="814"/>
                </a:lnTo>
                <a:lnTo>
                  <a:pt x="4170" y="807"/>
                </a:lnTo>
                <a:lnTo>
                  <a:pt x="4185" y="799"/>
                </a:lnTo>
                <a:lnTo>
                  <a:pt x="4200" y="789"/>
                </a:lnTo>
                <a:lnTo>
                  <a:pt x="4215" y="779"/>
                </a:lnTo>
                <a:lnTo>
                  <a:pt x="4229" y="769"/>
                </a:lnTo>
                <a:lnTo>
                  <a:pt x="4242" y="757"/>
                </a:lnTo>
                <a:lnTo>
                  <a:pt x="4255" y="746"/>
                </a:lnTo>
                <a:lnTo>
                  <a:pt x="4268" y="732"/>
                </a:lnTo>
                <a:lnTo>
                  <a:pt x="4281" y="717"/>
                </a:lnTo>
                <a:lnTo>
                  <a:pt x="4293" y="702"/>
                </a:lnTo>
                <a:lnTo>
                  <a:pt x="4304" y="687"/>
                </a:lnTo>
                <a:lnTo>
                  <a:pt x="4314" y="671"/>
                </a:lnTo>
                <a:lnTo>
                  <a:pt x="4323" y="656"/>
                </a:lnTo>
                <a:lnTo>
                  <a:pt x="4332" y="639"/>
                </a:lnTo>
                <a:lnTo>
                  <a:pt x="4339" y="622"/>
                </a:lnTo>
                <a:lnTo>
                  <a:pt x="4347" y="605"/>
                </a:lnTo>
                <a:lnTo>
                  <a:pt x="4352" y="589"/>
                </a:lnTo>
                <a:lnTo>
                  <a:pt x="4358" y="571"/>
                </a:lnTo>
                <a:lnTo>
                  <a:pt x="4362" y="553"/>
                </a:lnTo>
                <a:lnTo>
                  <a:pt x="4365" y="535"/>
                </a:lnTo>
                <a:lnTo>
                  <a:pt x="4368" y="518"/>
                </a:lnTo>
                <a:lnTo>
                  <a:pt x="4369" y="499"/>
                </a:lnTo>
                <a:lnTo>
                  <a:pt x="4369" y="482"/>
                </a:lnTo>
                <a:lnTo>
                  <a:pt x="4369" y="463"/>
                </a:lnTo>
                <a:lnTo>
                  <a:pt x="4369" y="446"/>
                </a:lnTo>
                <a:lnTo>
                  <a:pt x="4367" y="428"/>
                </a:lnTo>
                <a:lnTo>
                  <a:pt x="4364" y="410"/>
                </a:lnTo>
                <a:lnTo>
                  <a:pt x="4360" y="392"/>
                </a:lnTo>
                <a:lnTo>
                  <a:pt x="4355" y="375"/>
                </a:lnTo>
                <a:lnTo>
                  <a:pt x="4350" y="357"/>
                </a:lnTo>
                <a:lnTo>
                  <a:pt x="4344" y="340"/>
                </a:lnTo>
                <a:lnTo>
                  <a:pt x="4338" y="322"/>
                </a:lnTo>
                <a:lnTo>
                  <a:pt x="4329" y="306"/>
                </a:lnTo>
                <a:lnTo>
                  <a:pt x="4321" y="290"/>
                </a:lnTo>
                <a:lnTo>
                  <a:pt x="4312" y="274"/>
                </a:lnTo>
                <a:lnTo>
                  <a:pt x="4301" y="258"/>
                </a:lnTo>
                <a:lnTo>
                  <a:pt x="4290" y="243"/>
                </a:lnTo>
                <a:lnTo>
                  <a:pt x="4277" y="228"/>
                </a:lnTo>
                <a:lnTo>
                  <a:pt x="4265" y="214"/>
                </a:lnTo>
                <a:lnTo>
                  <a:pt x="4251" y="200"/>
                </a:lnTo>
                <a:lnTo>
                  <a:pt x="4236" y="188"/>
                </a:lnTo>
                <a:lnTo>
                  <a:pt x="4221" y="176"/>
                </a:lnTo>
                <a:lnTo>
                  <a:pt x="4206" y="164"/>
                </a:lnTo>
                <a:lnTo>
                  <a:pt x="4191" y="154"/>
                </a:lnTo>
                <a:lnTo>
                  <a:pt x="4175" y="146"/>
                </a:lnTo>
                <a:lnTo>
                  <a:pt x="4159" y="137"/>
                </a:lnTo>
                <a:lnTo>
                  <a:pt x="4141" y="129"/>
                </a:lnTo>
                <a:lnTo>
                  <a:pt x="4124" y="123"/>
                </a:lnTo>
                <a:lnTo>
                  <a:pt x="4108" y="117"/>
                </a:lnTo>
                <a:lnTo>
                  <a:pt x="4090" y="112"/>
                </a:lnTo>
                <a:lnTo>
                  <a:pt x="4072" y="107"/>
                </a:lnTo>
                <a:lnTo>
                  <a:pt x="4054" y="105"/>
                </a:lnTo>
                <a:lnTo>
                  <a:pt x="4037" y="102"/>
                </a:lnTo>
                <a:lnTo>
                  <a:pt x="4018" y="100"/>
                </a:lnTo>
                <a:lnTo>
                  <a:pt x="4001" y="100"/>
                </a:lnTo>
                <a:lnTo>
                  <a:pt x="3982" y="100"/>
                </a:lnTo>
                <a:lnTo>
                  <a:pt x="3965" y="101"/>
                </a:lnTo>
                <a:lnTo>
                  <a:pt x="3947" y="102"/>
                </a:lnTo>
                <a:lnTo>
                  <a:pt x="3929" y="105"/>
                </a:lnTo>
                <a:lnTo>
                  <a:pt x="3911" y="108"/>
                </a:lnTo>
                <a:lnTo>
                  <a:pt x="3894" y="113"/>
                </a:lnTo>
                <a:lnTo>
                  <a:pt x="3876" y="118"/>
                </a:lnTo>
                <a:lnTo>
                  <a:pt x="3859" y="124"/>
                </a:lnTo>
                <a:lnTo>
                  <a:pt x="3841" y="132"/>
                </a:lnTo>
                <a:lnTo>
                  <a:pt x="3825" y="139"/>
                </a:lnTo>
                <a:lnTo>
                  <a:pt x="3809" y="148"/>
                </a:lnTo>
                <a:lnTo>
                  <a:pt x="3793" y="158"/>
                </a:lnTo>
                <a:lnTo>
                  <a:pt x="3778" y="168"/>
                </a:lnTo>
                <a:lnTo>
                  <a:pt x="3762" y="179"/>
                </a:lnTo>
                <a:lnTo>
                  <a:pt x="3747" y="192"/>
                </a:lnTo>
                <a:lnTo>
                  <a:pt x="3733" y="205"/>
                </a:lnTo>
                <a:lnTo>
                  <a:pt x="3714" y="224"/>
                </a:lnTo>
                <a:lnTo>
                  <a:pt x="3698" y="244"/>
                </a:lnTo>
                <a:lnTo>
                  <a:pt x="3682" y="265"/>
                </a:lnTo>
                <a:lnTo>
                  <a:pt x="3668" y="286"/>
                </a:lnTo>
                <a:lnTo>
                  <a:pt x="3646" y="275"/>
                </a:lnTo>
                <a:lnTo>
                  <a:pt x="3624" y="265"/>
                </a:lnTo>
                <a:lnTo>
                  <a:pt x="3601" y="255"/>
                </a:lnTo>
                <a:lnTo>
                  <a:pt x="3577" y="246"/>
                </a:lnTo>
                <a:lnTo>
                  <a:pt x="3595" y="217"/>
                </a:lnTo>
                <a:lnTo>
                  <a:pt x="3616" y="187"/>
                </a:lnTo>
                <a:lnTo>
                  <a:pt x="3638" y="159"/>
                </a:lnTo>
                <a:lnTo>
                  <a:pt x="3663" y="133"/>
                </a:lnTo>
                <a:lnTo>
                  <a:pt x="3682" y="117"/>
                </a:lnTo>
                <a:lnTo>
                  <a:pt x="3701" y="101"/>
                </a:lnTo>
                <a:lnTo>
                  <a:pt x="3719" y="87"/>
                </a:lnTo>
                <a:lnTo>
                  <a:pt x="3739" y="73"/>
                </a:lnTo>
                <a:lnTo>
                  <a:pt x="3759" y="61"/>
                </a:lnTo>
                <a:lnTo>
                  <a:pt x="3780" y="50"/>
                </a:lnTo>
                <a:lnTo>
                  <a:pt x="3802" y="40"/>
                </a:lnTo>
                <a:lnTo>
                  <a:pt x="3823" y="31"/>
                </a:lnTo>
                <a:lnTo>
                  <a:pt x="3845" y="24"/>
                </a:lnTo>
                <a:lnTo>
                  <a:pt x="3866" y="17"/>
                </a:lnTo>
                <a:lnTo>
                  <a:pt x="3889" y="11"/>
                </a:lnTo>
                <a:lnTo>
                  <a:pt x="3911" y="7"/>
                </a:lnTo>
                <a:lnTo>
                  <a:pt x="3933" y="4"/>
                </a:lnTo>
                <a:lnTo>
                  <a:pt x="3957" y="1"/>
                </a:lnTo>
                <a:lnTo>
                  <a:pt x="3980" y="0"/>
                </a:lnTo>
                <a:lnTo>
                  <a:pt x="4002" y="0"/>
                </a:lnTo>
                <a:lnTo>
                  <a:pt x="4026" y="1"/>
                </a:lnTo>
                <a:lnTo>
                  <a:pt x="4048" y="2"/>
                </a:lnTo>
                <a:lnTo>
                  <a:pt x="4070" y="6"/>
                </a:lnTo>
                <a:lnTo>
                  <a:pt x="4093" y="10"/>
                </a:lnTo>
                <a:lnTo>
                  <a:pt x="4115" y="15"/>
                </a:lnTo>
                <a:lnTo>
                  <a:pt x="4138" y="22"/>
                </a:lnTo>
                <a:lnTo>
                  <a:pt x="4159" y="29"/>
                </a:lnTo>
                <a:lnTo>
                  <a:pt x="4180" y="37"/>
                </a:lnTo>
                <a:lnTo>
                  <a:pt x="4201" y="47"/>
                </a:lnTo>
                <a:lnTo>
                  <a:pt x="4222" y="59"/>
                </a:lnTo>
                <a:lnTo>
                  <a:pt x="4242" y="70"/>
                </a:lnTo>
                <a:lnTo>
                  <a:pt x="4262" y="82"/>
                </a:lnTo>
                <a:lnTo>
                  <a:pt x="4282" y="97"/>
                </a:lnTo>
                <a:lnTo>
                  <a:pt x="4301" y="112"/>
                </a:lnTo>
                <a:lnTo>
                  <a:pt x="4318" y="128"/>
                </a:lnTo>
                <a:lnTo>
                  <a:pt x="4336" y="144"/>
                </a:lnTo>
                <a:close/>
                <a:moveTo>
                  <a:pt x="3803" y="269"/>
                </a:moveTo>
                <a:lnTo>
                  <a:pt x="3803" y="269"/>
                </a:lnTo>
                <a:lnTo>
                  <a:pt x="3825" y="250"/>
                </a:lnTo>
                <a:lnTo>
                  <a:pt x="3848" y="234"/>
                </a:lnTo>
                <a:lnTo>
                  <a:pt x="3873" y="220"/>
                </a:lnTo>
                <a:lnTo>
                  <a:pt x="3897" y="209"/>
                </a:lnTo>
                <a:lnTo>
                  <a:pt x="3924" y="200"/>
                </a:lnTo>
                <a:lnTo>
                  <a:pt x="3950" y="194"/>
                </a:lnTo>
                <a:lnTo>
                  <a:pt x="3977" y="192"/>
                </a:lnTo>
                <a:lnTo>
                  <a:pt x="4003" y="190"/>
                </a:lnTo>
                <a:lnTo>
                  <a:pt x="4031" y="192"/>
                </a:lnTo>
                <a:lnTo>
                  <a:pt x="4058" y="197"/>
                </a:lnTo>
                <a:lnTo>
                  <a:pt x="4084" y="203"/>
                </a:lnTo>
                <a:lnTo>
                  <a:pt x="4109" y="213"/>
                </a:lnTo>
                <a:lnTo>
                  <a:pt x="4134" y="225"/>
                </a:lnTo>
                <a:lnTo>
                  <a:pt x="4158" y="239"/>
                </a:lnTo>
                <a:lnTo>
                  <a:pt x="4180" y="256"/>
                </a:lnTo>
                <a:lnTo>
                  <a:pt x="4201" y="276"/>
                </a:lnTo>
                <a:lnTo>
                  <a:pt x="3927" y="542"/>
                </a:lnTo>
                <a:lnTo>
                  <a:pt x="3906" y="505"/>
                </a:lnTo>
                <a:lnTo>
                  <a:pt x="3882" y="472"/>
                </a:lnTo>
                <a:lnTo>
                  <a:pt x="3856" y="438"/>
                </a:lnTo>
                <a:lnTo>
                  <a:pt x="3828" y="407"/>
                </a:lnTo>
                <a:lnTo>
                  <a:pt x="3809" y="388"/>
                </a:lnTo>
                <a:lnTo>
                  <a:pt x="3790" y="371"/>
                </a:lnTo>
                <a:lnTo>
                  <a:pt x="3770" y="355"/>
                </a:lnTo>
                <a:lnTo>
                  <a:pt x="3751" y="339"/>
                </a:lnTo>
                <a:lnTo>
                  <a:pt x="3762" y="320"/>
                </a:lnTo>
                <a:lnTo>
                  <a:pt x="3774" y="303"/>
                </a:lnTo>
                <a:lnTo>
                  <a:pt x="3788" y="285"/>
                </a:lnTo>
                <a:lnTo>
                  <a:pt x="3803" y="269"/>
                </a:lnTo>
                <a:close/>
                <a:moveTo>
                  <a:pt x="4280" y="448"/>
                </a:moveTo>
                <a:lnTo>
                  <a:pt x="3996" y="723"/>
                </a:lnTo>
                <a:lnTo>
                  <a:pt x="3990" y="698"/>
                </a:lnTo>
                <a:lnTo>
                  <a:pt x="3983" y="673"/>
                </a:lnTo>
                <a:lnTo>
                  <a:pt x="3976" y="650"/>
                </a:lnTo>
                <a:lnTo>
                  <a:pt x="3967" y="626"/>
                </a:lnTo>
                <a:lnTo>
                  <a:pt x="4252" y="350"/>
                </a:lnTo>
                <a:lnTo>
                  <a:pt x="4263" y="373"/>
                </a:lnTo>
                <a:lnTo>
                  <a:pt x="4271" y="398"/>
                </a:lnTo>
                <a:lnTo>
                  <a:pt x="4276" y="423"/>
                </a:lnTo>
                <a:lnTo>
                  <a:pt x="4280" y="448"/>
                </a:lnTo>
                <a:close/>
              </a:path>
            </a:pathLst>
          </a:custGeom>
          <a:solidFill>
            <a:srgbClr val="9BC6DD">
              <a:alpha val="100000"/>
            </a:srgbClr>
          </a:solidFill>
          <a:ln w="9525" cap="flat" cmpd="sng">
            <a:solidFill>
              <a:srgbClr val="9BC6DD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92184" name="AutoShape 15"/>
          <p:cNvSpPr/>
          <p:nvPr/>
        </p:nvSpPr>
        <p:spPr>
          <a:xfrm>
            <a:off x="449263" y="5659438"/>
            <a:ext cx="2879725" cy="360362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Анализ финансовых рисков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85" name="AutoShape 15"/>
          <p:cNvSpPr/>
          <p:nvPr/>
        </p:nvSpPr>
        <p:spPr>
          <a:xfrm>
            <a:off x="468313" y="4538663"/>
            <a:ext cx="2879725" cy="360362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Согласование заявок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86" name="AutoShape 16"/>
          <p:cNvSpPr/>
          <p:nvPr/>
        </p:nvSpPr>
        <p:spPr>
          <a:xfrm>
            <a:off x="6302375" y="3908425"/>
            <a:ext cx="2308225" cy="43180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Поступление / реализация товаров и услуг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2187" name="Заголовок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200900" cy="1081088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Гибридная архитектура </a:t>
            </a:r>
            <a:br>
              <a:rPr lang="en-US" altLang="ru-RU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централизованного казначейства</a:t>
            </a:r>
            <a:endParaRPr lang="ru-RU" altLang="ru-RU" dirty="0"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763713" y="171450"/>
            <a:ext cx="7056437" cy="857250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100000"/>
              </a:lnSpc>
            </a:pPr>
            <a:r>
              <a:rPr lang="ru-RU" altLang="ru-RU" dirty="0"/>
              <a:t>1С:КОРПОРАЦИЯ</a:t>
            </a:r>
            <a:br>
              <a:rPr lang="ru-RU" altLang="ru-RU" dirty="0"/>
            </a:br>
            <a:r>
              <a:rPr lang="ru-RU" altLang="ru-RU" dirty="0"/>
              <a:t>Современный тренд цифровизации</a:t>
            </a:r>
            <a:endParaRPr lang="ru-RU" altLang="ru-RU" dirty="0"/>
          </a:p>
        </p:txBody>
      </p:sp>
      <p:sp>
        <p:nvSpPr>
          <p:cNvPr id="28675" name="TextBox 1"/>
          <p:cNvSpPr txBox="1"/>
          <p:nvPr/>
        </p:nvSpPr>
        <p:spPr>
          <a:xfrm>
            <a:off x="238125" y="5522913"/>
            <a:ext cx="8656638" cy="2778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 dirty="0">
                <a:solidFill>
                  <a:srgbClr val="333333"/>
                </a:solidFill>
                <a:cs typeface="Arial" panose="020B0604020202020204" pitchFamily="34" charset="0"/>
              </a:rPr>
              <a:t>ОТРАСЛЕВЫЕ РЕШЕНИЯ</a:t>
            </a:r>
            <a:endParaRPr lang="ru-RU" altLang="ru-RU" sz="1100" b="1" dirty="0">
              <a:solidFill>
                <a:srgbClr val="333333"/>
              </a:solidFill>
              <a:ea typeface="Arial" panose="020B0604020202020204" pitchFamily="34" charset="0"/>
            </a:endParaRPr>
          </a:p>
        </p:txBody>
      </p:sp>
      <p:pic>
        <p:nvPicPr>
          <p:cNvPr id="28676" name="Picture 7" descr="ojsNpU6KHJxZqOnXobS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125" y="4105275"/>
            <a:ext cx="765175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13" y="5287963"/>
            <a:ext cx="530225" cy="550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Picture 64" descr="relejnaya-zashita-1024x6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6423025"/>
            <a:ext cx="765175" cy="360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3" y="5867400"/>
            <a:ext cx="757237" cy="471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0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" y="4589463"/>
            <a:ext cx="765175" cy="642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1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1350" y="4141788"/>
            <a:ext cx="557213" cy="414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2" name="Picture 5"/>
          <p:cNvPicPr>
            <a:picLocks noChangeAspect="1"/>
          </p:cNvPicPr>
          <p:nvPr/>
        </p:nvPicPr>
        <p:blipFill>
          <a:blip r:embed="rId7"/>
          <a:srcRect b="13708"/>
          <a:stretch>
            <a:fillRect/>
          </a:stretch>
        </p:blipFill>
        <p:spPr>
          <a:xfrm>
            <a:off x="8177213" y="5780088"/>
            <a:ext cx="715962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3" name="Picture 9"/>
          <p:cNvPicPr>
            <a:picLocks noChangeAspect="1"/>
          </p:cNvPicPr>
          <p:nvPr/>
        </p:nvPicPr>
        <p:blipFill>
          <a:blip r:embed="rId8"/>
          <a:srcRect l="24448" r="23219" b="43353"/>
          <a:stretch>
            <a:fillRect/>
          </a:stretch>
        </p:blipFill>
        <p:spPr>
          <a:xfrm>
            <a:off x="8177213" y="6276975"/>
            <a:ext cx="715962" cy="506413"/>
          </a:xfrm>
          <a:prstGeom prst="rect">
            <a:avLst/>
          </a:prstGeom>
          <a:noFill/>
          <a:ln w="44450">
            <a:noFill/>
          </a:ln>
        </p:spPr>
      </p:pic>
      <p:pic>
        <p:nvPicPr>
          <p:cNvPr id="28684" name="Рисунок 8"/>
          <p:cNvPicPr>
            <a:picLocks noChangeAspect="1"/>
          </p:cNvPicPr>
          <p:nvPr/>
        </p:nvPicPr>
        <p:blipFill>
          <a:blip r:embed="rId9"/>
          <a:srcRect l="48022" t="1067" r="23985" b="76884"/>
          <a:stretch>
            <a:fillRect/>
          </a:stretch>
        </p:blipFill>
        <p:spPr>
          <a:xfrm>
            <a:off x="8177213" y="5232400"/>
            <a:ext cx="717550" cy="449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5" name="Picture 10" descr="Professional-Weather-Stations-and-How-They-Can-Benefit-Your-Business-1024x683"/>
          <p:cNvPicPr>
            <a:picLocks noChangeAspect="1"/>
          </p:cNvPicPr>
          <p:nvPr/>
        </p:nvPicPr>
        <p:blipFill>
          <a:blip r:embed="rId10"/>
          <a:srcRect l="40500" t="12839" b="23805"/>
          <a:stretch>
            <a:fillRect/>
          </a:stretch>
        </p:blipFill>
        <p:spPr>
          <a:xfrm>
            <a:off x="8164513" y="4640263"/>
            <a:ext cx="730250" cy="517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686" name="Group 36"/>
          <p:cNvGrpSpPr/>
          <p:nvPr/>
        </p:nvGrpSpPr>
        <p:grpSpPr>
          <a:xfrm>
            <a:off x="1260475" y="1119188"/>
            <a:ext cx="7000875" cy="2876550"/>
            <a:chOff x="3" y="780"/>
            <a:chExt cx="5763" cy="2369"/>
          </a:xfrm>
        </p:grpSpPr>
        <p:pic>
          <p:nvPicPr>
            <p:cNvPr id="28690" name="Picture 18" descr="ОБЛАКО_ДО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" y="1893"/>
              <a:ext cx="2446" cy="1256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8691" name="Group 35"/>
            <p:cNvGrpSpPr/>
            <p:nvPr/>
          </p:nvGrpSpPr>
          <p:grpSpPr>
            <a:xfrm>
              <a:off x="1000" y="780"/>
              <a:ext cx="4766" cy="2363"/>
              <a:chOff x="1000" y="780"/>
              <a:chExt cx="4766" cy="2363"/>
            </a:xfrm>
          </p:grpSpPr>
          <p:pic>
            <p:nvPicPr>
              <p:cNvPr id="28692" name="Picture 16" descr="ОБЛАКО-ERP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12" y="1697"/>
                <a:ext cx="2861" cy="144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8693" name="Picture 17" descr="ОБЛАКО-УХ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0" y="780"/>
                <a:ext cx="2442" cy="125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8694" name="Picture 20" descr="ЯРЛЫК_ERP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49" y="1638"/>
                <a:ext cx="1317" cy="25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8695" name="Picture 21" descr="ЯРЛЫК-ДО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37" y="2127"/>
                <a:ext cx="891" cy="2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8696" name="Picture 22" descr="ЯРЛЫК-УХ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08" y="898"/>
                <a:ext cx="1050" cy="22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28687" name="TextBox 1"/>
          <p:cNvSpPr txBox="1"/>
          <p:nvPr/>
        </p:nvSpPr>
        <p:spPr>
          <a:xfrm>
            <a:off x="238125" y="4071938"/>
            <a:ext cx="8655050" cy="2778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b="1" dirty="0">
                <a:solidFill>
                  <a:srgbClr val="333333"/>
                </a:solidFill>
                <a:cs typeface="Arial" panose="020B0604020202020204" pitchFamily="34" charset="0"/>
              </a:rPr>
              <a:t>СПЕЦИАЛИЗИРОВАННЫЕ РЕШЕНИЯ</a:t>
            </a:r>
            <a:endParaRPr lang="ru-RU" altLang="ru-RU" sz="1100" b="1" dirty="0">
              <a:solidFill>
                <a:srgbClr val="333333"/>
              </a:solidFill>
              <a:ea typeface="Arial" panose="020B0604020202020204" pitchFamily="34" charset="0"/>
            </a:endParaRPr>
          </a:p>
        </p:txBody>
      </p:sp>
      <p:pic>
        <p:nvPicPr>
          <p:cNvPr id="28688" name="Picture 38" descr="специализированнеы решения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92213" y="4322763"/>
            <a:ext cx="6713537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9" name="Picture 29" descr="отраслевые решения_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2213" y="5840413"/>
            <a:ext cx="6764337" cy="677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186" name="Rectangle 2"/>
          <p:cNvSpPr>
            <a:spLocks noGrp="1"/>
          </p:cNvSpPr>
          <p:nvPr>
            <p:ph type="title"/>
          </p:nvPr>
        </p:nvSpPr>
        <p:spPr>
          <a:xfrm>
            <a:off x="1692275" y="523875"/>
            <a:ext cx="7218363" cy="334963"/>
          </a:xfrm>
          <a:ln/>
        </p:spPr>
        <p:txBody>
          <a:bodyPr vert="horz" wrap="square" lIns="0" tIns="0" rIns="0" bIns="0" anchor="ctr" anchorCtr="0">
            <a:spAutoFit/>
          </a:bodyPr>
          <a:p>
            <a:pPr eaLnBrk="1" hangingPunct="1">
              <a:lnSpc>
                <a:spcPct val="110000"/>
              </a:lnSpc>
            </a:pPr>
            <a:r>
              <a:rPr lang="ru-RU" altLang="ru-RU" dirty="0"/>
              <a:t>1С:КОРПОРАЦИЯ.</a:t>
            </a:r>
            <a:r>
              <a:rPr lang="ru-RU" altLang="ru-RU" dirty="0">
                <a:solidFill>
                  <a:srgbClr val="CC0000"/>
                </a:solidFill>
              </a:rPr>
              <a:t> </a:t>
            </a:r>
            <a:r>
              <a:rPr lang="ru-RU" altLang="ru-RU" dirty="0">
                <a:solidFill>
                  <a:srgbClr val="080808"/>
                </a:solidFill>
              </a:rPr>
              <a:t>Централизованное казначейство</a:t>
            </a:r>
            <a:endParaRPr lang="ru-RU" altLang="ru-RU" dirty="0">
              <a:solidFill>
                <a:srgbClr val="080808"/>
              </a:solidFill>
            </a:endParaRPr>
          </a:p>
        </p:txBody>
      </p:sp>
      <p:pic>
        <p:nvPicPr>
          <p:cNvPr id="93187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1268413"/>
            <a:ext cx="7200900" cy="5324475"/>
          </a:xfrm>
          <a:prstGeom prst="rect">
            <a:avLst/>
          </a:prstGeom>
          <a:noFill/>
          <a:ln w="28575"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250825" y="1843088"/>
            <a:ext cx="3349625" cy="2147888"/>
          </a:xfrm>
          <a:prstGeom prst="rect">
            <a:avLst/>
          </a:prstGeom>
          <a:noFill/>
          <a:ln w="25400" algn="ctr">
            <a:solidFill>
              <a:srgbClr val="D71920"/>
            </a:solidFill>
            <a:prstDash val="dash"/>
            <a:miter lim="800000"/>
          </a:ln>
          <a:effectLst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4211" name="Text Box 5"/>
          <p:cNvSpPr txBox="1"/>
          <p:nvPr/>
        </p:nvSpPr>
        <p:spPr>
          <a:xfrm>
            <a:off x="250825" y="1555750"/>
            <a:ext cx="3241675" cy="279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080808"/>
                </a:solidFill>
                <a:cs typeface="Arial" panose="020B0604020202020204" pitchFamily="34" charset="0"/>
              </a:rPr>
              <a:t>1С:Управление холдингом</a:t>
            </a:r>
            <a:endParaRPr lang="ru-RU" altLang="ru-RU" sz="12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6042025" y="2171700"/>
            <a:ext cx="2881313" cy="4316413"/>
          </a:xfrm>
          <a:prstGeom prst="rect">
            <a:avLst/>
          </a:prstGeom>
          <a:noFill/>
          <a:ln w="25400" algn="ctr">
            <a:solidFill>
              <a:srgbClr val="D71920"/>
            </a:solidFill>
            <a:prstDash val="dash"/>
            <a:miter lim="800000"/>
          </a:ln>
          <a:effectLst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4213" name="Text Box 11"/>
          <p:cNvSpPr txBox="1"/>
          <p:nvPr/>
        </p:nvSpPr>
        <p:spPr>
          <a:xfrm>
            <a:off x="6011863" y="1524000"/>
            <a:ext cx="2881312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ERP 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Управление </a:t>
            </a:r>
            <a:b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предприятием и др. системы учета и управления</a:t>
            </a:r>
            <a:endParaRPr lang="ru-RU" altLang="ru-RU" sz="1200" b="1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94214" name="AutoShape 16"/>
          <p:cNvSpPr/>
          <p:nvPr/>
        </p:nvSpPr>
        <p:spPr>
          <a:xfrm>
            <a:off x="6302375" y="4081463"/>
            <a:ext cx="2308225" cy="43180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Взаиморасчеты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15" name="Text Box 19"/>
          <p:cNvSpPr txBox="1"/>
          <p:nvPr/>
        </p:nvSpPr>
        <p:spPr>
          <a:xfrm>
            <a:off x="250825" y="1335088"/>
            <a:ext cx="3241675" cy="295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Управляющая компания</a:t>
            </a:r>
            <a:endParaRPr lang="ru-RU" altLang="ru-RU" sz="12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sp>
        <p:nvSpPr>
          <p:cNvPr id="94216" name="Text Box 20"/>
          <p:cNvSpPr txBox="1"/>
          <p:nvPr/>
        </p:nvSpPr>
        <p:spPr>
          <a:xfrm>
            <a:off x="6042025" y="1335088"/>
            <a:ext cx="2822575" cy="295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D20000"/>
                </a:solidFill>
                <a:cs typeface="Arial" panose="020B0604020202020204" pitchFamily="34" charset="0"/>
              </a:rPr>
              <a:t>Дочерние и зависимые общества</a:t>
            </a:r>
            <a:endParaRPr lang="ru-RU" altLang="ru-RU" sz="12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sp>
        <p:nvSpPr>
          <p:cNvPr id="94217" name="AutoShape 9"/>
          <p:cNvSpPr/>
          <p:nvPr/>
        </p:nvSpPr>
        <p:spPr>
          <a:xfrm>
            <a:off x="6302375" y="2327275"/>
            <a:ext cx="2308225" cy="43180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Договоры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18" name="AutoShape 15"/>
          <p:cNvSpPr/>
          <p:nvPr/>
        </p:nvSpPr>
        <p:spPr>
          <a:xfrm flipH="1">
            <a:off x="449263" y="1992313"/>
            <a:ext cx="2862262" cy="511175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Бюджетное планирование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19" name="AutoShape 16"/>
          <p:cNvSpPr/>
          <p:nvPr/>
        </p:nvSpPr>
        <p:spPr>
          <a:xfrm>
            <a:off x="6302375" y="2913063"/>
            <a:ext cx="2308225" cy="43180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Заказы поставщикам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20" name="AutoShape 21"/>
          <p:cNvSpPr/>
          <p:nvPr/>
        </p:nvSpPr>
        <p:spPr>
          <a:xfrm flipH="1">
            <a:off x="3722688" y="2347913"/>
            <a:ext cx="2227262" cy="646112"/>
          </a:xfrm>
          <a:prstGeom prst="rightArrow">
            <a:avLst>
              <a:gd name="adj1" fmla="val 50000"/>
              <a:gd name="adj2" fmla="val 63661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Планы производства, продаж, закупок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21" name="AutoShape 21"/>
          <p:cNvSpPr/>
          <p:nvPr/>
        </p:nvSpPr>
        <p:spPr>
          <a:xfrm>
            <a:off x="3722688" y="3111500"/>
            <a:ext cx="2227262" cy="646113"/>
          </a:xfrm>
          <a:prstGeom prst="rightArrow">
            <a:avLst>
              <a:gd name="adj1" fmla="val 50000"/>
              <a:gd name="adj2" fmla="val 63660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Лимиты ДДС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22" name="AutoShape 15"/>
          <p:cNvSpPr/>
          <p:nvPr/>
        </p:nvSpPr>
        <p:spPr>
          <a:xfrm>
            <a:off x="431800" y="3294063"/>
            <a:ext cx="2879725" cy="501650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Бизнес-анализ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23" name="AutoShape 16"/>
          <p:cNvSpPr/>
          <p:nvPr/>
        </p:nvSpPr>
        <p:spPr>
          <a:xfrm>
            <a:off x="6302375" y="3497263"/>
            <a:ext cx="2308225" cy="43180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Поступление / реализация товаров и услуг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24" name="AutoShape 15"/>
          <p:cNvSpPr/>
          <p:nvPr/>
        </p:nvSpPr>
        <p:spPr>
          <a:xfrm flipH="1">
            <a:off x="439738" y="2643188"/>
            <a:ext cx="2862262" cy="511175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Согласование бюджетов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25" name="Freeform 99"/>
          <p:cNvSpPr>
            <a:spLocks noChangeAspect="1" noEditPoints="1"/>
          </p:cNvSpPr>
          <p:nvPr/>
        </p:nvSpPr>
        <p:spPr>
          <a:xfrm>
            <a:off x="1481138" y="5640388"/>
            <a:ext cx="887412" cy="874712"/>
          </a:xfrm>
          <a:custGeom>
            <a:avLst/>
            <a:gdLst>
              <a:gd name="txL" fmla="*/ 0 w 4826"/>
              <a:gd name="txT" fmla="*/ 0 h 4763"/>
              <a:gd name="txR" fmla="*/ 4826 w 4826"/>
              <a:gd name="txB" fmla="*/ 4763 h 476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826" h="4763">
                <a:moveTo>
                  <a:pt x="3865" y="1076"/>
                </a:moveTo>
                <a:lnTo>
                  <a:pt x="4826" y="1489"/>
                </a:lnTo>
                <a:lnTo>
                  <a:pt x="4710" y="1916"/>
                </a:lnTo>
                <a:lnTo>
                  <a:pt x="116" y="1916"/>
                </a:lnTo>
                <a:lnTo>
                  <a:pt x="0" y="1489"/>
                </a:lnTo>
                <a:lnTo>
                  <a:pt x="2409" y="448"/>
                </a:lnTo>
                <a:lnTo>
                  <a:pt x="2862" y="644"/>
                </a:lnTo>
                <a:lnTo>
                  <a:pt x="2873" y="620"/>
                </a:lnTo>
                <a:lnTo>
                  <a:pt x="2885" y="595"/>
                </a:lnTo>
                <a:lnTo>
                  <a:pt x="2899" y="573"/>
                </a:lnTo>
                <a:lnTo>
                  <a:pt x="2913" y="549"/>
                </a:lnTo>
                <a:lnTo>
                  <a:pt x="2929" y="528"/>
                </a:lnTo>
                <a:lnTo>
                  <a:pt x="2946" y="505"/>
                </a:lnTo>
                <a:lnTo>
                  <a:pt x="2965" y="486"/>
                </a:lnTo>
                <a:lnTo>
                  <a:pt x="2985" y="466"/>
                </a:lnTo>
                <a:lnTo>
                  <a:pt x="3005" y="446"/>
                </a:lnTo>
                <a:lnTo>
                  <a:pt x="3027" y="428"/>
                </a:lnTo>
                <a:lnTo>
                  <a:pt x="3048" y="412"/>
                </a:lnTo>
                <a:lnTo>
                  <a:pt x="3072" y="397"/>
                </a:lnTo>
                <a:lnTo>
                  <a:pt x="3095" y="383"/>
                </a:lnTo>
                <a:lnTo>
                  <a:pt x="3118" y="370"/>
                </a:lnTo>
                <a:lnTo>
                  <a:pt x="3143" y="359"/>
                </a:lnTo>
                <a:lnTo>
                  <a:pt x="3167" y="349"/>
                </a:lnTo>
                <a:lnTo>
                  <a:pt x="3192" y="340"/>
                </a:lnTo>
                <a:lnTo>
                  <a:pt x="3218" y="332"/>
                </a:lnTo>
                <a:lnTo>
                  <a:pt x="3243" y="325"/>
                </a:lnTo>
                <a:lnTo>
                  <a:pt x="3269" y="320"/>
                </a:lnTo>
                <a:lnTo>
                  <a:pt x="3295" y="316"/>
                </a:lnTo>
                <a:lnTo>
                  <a:pt x="3321" y="314"/>
                </a:lnTo>
                <a:lnTo>
                  <a:pt x="3347" y="312"/>
                </a:lnTo>
                <a:lnTo>
                  <a:pt x="3373" y="312"/>
                </a:lnTo>
                <a:lnTo>
                  <a:pt x="3399" y="314"/>
                </a:lnTo>
                <a:lnTo>
                  <a:pt x="3426" y="316"/>
                </a:lnTo>
                <a:lnTo>
                  <a:pt x="3452" y="319"/>
                </a:lnTo>
                <a:lnTo>
                  <a:pt x="3477" y="324"/>
                </a:lnTo>
                <a:lnTo>
                  <a:pt x="3503" y="330"/>
                </a:lnTo>
                <a:lnTo>
                  <a:pt x="3528" y="337"/>
                </a:lnTo>
                <a:lnTo>
                  <a:pt x="3553" y="346"/>
                </a:lnTo>
                <a:lnTo>
                  <a:pt x="3577" y="356"/>
                </a:lnTo>
                <a:lnTo>
                  <a:pt x="3601" y="367"/>
                </a:lnTo>
                <a:lnTo>
                  <a:pt x="3625" y="378"/>
                </a:lnTo>
                <a:lnTo>
                  <a:pt x="3648" y="392"/>
                </a:lnTo>
                <a:lnTo>
                  <a:pt x="3671" y="407"/>
                </a:lnTo>
                <a:lnTo>
                  <a:pt x="3693" y="423"/>
                </a:lnTo>
                <a:lnTo>
                  <a:pt x="3714" y="441"/>
                </a:lnTo>
                <a:lnTo>
                  <a:pt x="3736" y="459"/>
                </a:lnTo>
                <a:lnTo>
                  <a:pt x="3755" y="478"/>
                </a:lnTo>
                <a:lnTo>
                  <a:pt x="3770" y="494"/>
                </a:lnTo>
                <a:lnTo>
                  <a:pt x="3784" y="510"/>
                </a:lnTo>
                <a:lnTo>
                  <a:pt x="3797" y="527"/>
                </a:lnTo>
                <a:lnTo>
                  <a:pt x="3809" y="543"/>
                </a:lnTo>
                <a:lnTo>
                  <a:pt x="3820" y="560"/>
                </a:lnTo>
                <a:lnTo>
                  <a:pt x="3831" y="578"/>
                </a:lnTo>
                <a:lnTo>
                  <a:pt x="3841" y="595"/>
                </a:lnTo>
                <a:lnTo>
                  <a:pt x="3850" y="612"/>
                </a:lnTo>
                <a:lnTo>
                  <a:pt x="3859" y="631"/>
                </a:lnTo>
                <a:lnTo>
                  <a:pt x="3868" y="650"/>
                </a:lnTo>
                <a:lnTo>
                  <a:pt x="3881" y="687"/>
                </a:lnTo>
                <a:lnTo>
                  <a:pt x="3892" y="726"/>
                </a:lnTo>
                <a:lnTo>
                  <a:pt x="3900" y="764"/>
                </a:lnTo>
                <a:lnTo>
                  <a:pt x="3906" y="803"/>
                </a:lnTo>
                <a:lnTo>
                  <a:pt x="3909" y="843"/>
                </a:lnTo>
                <a:lnTo>
                  <a:pt x="3909" y="883"/>
                </a:lnTo>
                <a:lnTo>
                  <a:pt x="3905" y="922"/>
                </a:lnTo>
                <a:lnTo>
                  <a:pt x="3900" y="961"/>
                </a:lnTo>
                <a:lnTo>
                  <a:pt x="3891" y="1000"/>
                </a:lnTo>
                <a:lnTo>
                  <a:pt x="3879" y="1038"/>
                </a:lnTo>
                <a:lnTo>
                  <a:pt x="3865" y="1076"/>
                </a:lnTo>
                <a:close/>
                <a:moveTo>
                  <a:pt x="238" y="1605"/>
                </a:moveTo>
                <a:lnTo>
                  <a:pt x="268" y="1717"/>
                </a:lnTo>
                <a:lnTo>
                  <a:pt x="4558" y="1717"/>
                </a:lnTo>
                <a:lnTo>
                  <a:pt x="4588" y="1605"/>
                </a:lnTo>
                <a:lnTo>
                  <a:pt x="3653" y="1196"/>
                </a:lnTo>
                <a:lnTo>
                  <a:pt x="3673" y="1178"/>
                </a:lnTo>
                <a:lnTo>
                  <a:pt x="3690" y="1161"/>
                </a:lnTo>
                <a:lnTo>
                  <a:pt x="3704" y="1144"/>
                </a:lnTo>
                <a:lnTo>
                  <a:pt x="3718" y="1127"/>
                </a:lnTo>
                <a:lnTo>
                  <a:pt x="3732" y="1109"/>
                </a:lnTo>
                <a:lnTo>
                  <a:pt x="3743" y="1091"/>
                </a:lnTo>
                <a:lnTo>
                  <a:pt x="3754" y="1072"/>
                </a:lnTo>
                <a:lnTo>
                  <a:pt x="3764" y="1052"/>
                </a:lnTo>
                <a:lnTo>
                  <a:pt x="3773" y="1032"/>
                </a:lnTo>
                <a:lnTo>
                  <a:pt x="3782" y="1012"/>
                </a:lnTo>
                <a:lnTo>
                  <a:pt x="3788" y="992"/>
                </a:lnTo>
                <a:lnTo>
                  <a:pt x="3794" y="971"/>
                </a:lnTo>
                <a:lnTo>
                  <a:pt x="3799" y="950"/>
                </a:lnTo>
                <a:lnTo>
                  <a:pt x="3803" y="929"/>
                </a:lnTo>
                <a:lnTo>
                  <a:pt x="3807" y="908"/>
                </a:lnTo>
                <a:lnTo>
                  <a:pt x="3808" y="886"/>
                </a:lnTo>
                <a:lnTo>
                  <a:pt x="3809" y="865"/>
                </a:lnTo>
                <a:lnTo>
                  <a:pt x="3809" y="844"/>
                </a:lnTo>
                <a:lnTo>
                  <a:pt x="3808" y="823"/>
                </a:lnTo>
                <a:lnTo>
                  <a:pt x="3805" y="802"/>
                </a:lnTo>
                <a:lnTo>
                  <a:pt x="3803" y="779"/>
                </a:lnTo>
                <a:lnTo>
                  <a:pt x="3798" y="759"/>
                </a:lnTo>
                <a:lnTo>
                  <a:pt x="3793" y="738"/>
                </a:lnTo>
                <a:lnTo>
                  <a:pt x="3787" y="717"/>
                </a:lnTo>
                <a:lnTo>
                  <a:pt x="3779" y="697"/>
                </a:lnTo>
                <a:lnTo>
                  <a:pt x="3770" y="677"/>
                </a:lnTo>
                <a:lnTo>
                  <a:pt x="3762" y="657"/>
                </a:lnTo>
                <a:lnTo>
                  <a:pt x="3752" y="637"/>
                </a:lnTo>
                <a:lnTo>
                  <a:pt x="3739" y="619"/>
                </a:lnTo>
                <a:lnTo>
                  <a:pt x="3727" y="600"/>
                </a:lnTo>
                <a:lnTo>
                  <a:pt x="3714" y="583"/>
                </a:lnTo>
                <a:lnTo>
                  <a:pt x="3699" y="565"/>
                </a:lnTo>
                <a:lnTo>
                  <a:pt x="3685" y="548"/>
                </a:lnTo>
                <a:lnTo>
                  <a:pt x="3667" y="532"/>
                </a:lnTo>
                <a:lnTo>
                  <a:pt x="3651" y="517"/>
                </a:lnTo>
                <a:lnTo>
                  <a:pt x="3634" y="503"/>
                </a:lnTo>
                <a:lnTo>
                  <a:pt x="3615" y="489"/>
                </a:lnTo>
                <a:lnTo>
                  <a:pt x="3596" y="477"/>
                </a:lnTo>
                <a:lnTo>
                  <a:pt x="3577" y="467"/>
                </a:lnTo>
                <a:lnTo>
                  <a:pt x="3558" y="457"/>
                </a:lnTo>
                <a:lnTo>
                  <a:pt x="3539" y="447"/>
                </a:lnTo>
                <a:lnTo>
                  <a:pt x="3518" y="439"/>
                </a:lnTo>
                <a:lnTo>
                  <a:pt x="3498" y="432"/>
                </a:lnTo>
                <a:lnTo>
                  <a:pt x="3477" y="426"/>
                </a:lnTo>
                <a:lnTo>
                  <a:pt x="3457" y="422"/>
                </a:lnTo>
                <a:lnTo>
                  <a:pt x="3436" y="417"/>
                </a:lnTo>
                <a:lnTo>
                  <a:pt x="3414" y="415"/>
                </a:lnTo>
                <a:lnTo>
                  <a:pt x="3392" y="412"/>
                </a:lnTo>
                <a:lnTo>
                  <a:pt x="3371" y="412"/>
                </a:lnTo>
                <a:lnTo>
                  <a:pt x="3350" y="412"/>
                </a:lnTo>
                <a:lnTo>
                  <a:pt x="3329" y="413"/>
                </a:lnTo>
                <a:lnTo>
                  <a:pt x="3307" y="416"/>
                </a:lnTo>
                <a:lnTo>
                  <a:pt x="3286" y="418"/>
                </a:lnTo>
                <a:lnTo>
                  <a:pt x="3265" y="423"/>
                </a:lnTo>
                <a:lnTo>
                  <a:pt x="3244" y="428"/>
                </a:lnTo>
                <a:lnTo>
                  <a:pt x="3224" y="434"/>
                </a:lnTo>
                <a:lnTo>
                  <a:pt x="3203" y="442"/>
                </a:lnTo>
                <a:lnTo>
                  <a:pt x="3183" y="449"/>
                </a:lnTo>
                <a:lnTo>
                  <a:pt x="3163" y="459"/>
                </a:lnTo>
                <a:lnTo>
                  <a:pt x="3144" y="469"/>
                </a:lnTo>
                <a:lnTo>
                  <a:pt x="3124" y="481"/>
                </a:lnTo>
                <a:lnTo>
                  <a:pt x="3107" y="493"/>
                </a:lnTo>
                <a:lnTo>
                  <a:pt x="3088" y="507"/>
                </a:lnTo>
                <a:lnTo>
                  <a:pt x="3071" y="522"/>
                </a:lnTo>
                <a:lnTo>
                  <a:pt x="3053" y="537"/>
                </a:lnTo>
                <a:lnTo>
                  <a:pt x="3036" y="555"/>
                </a:lnTo>
                <a:lnTo>
                  <a:pt x="3020" y="574"/>
                </a:lnTo>
                <a:lnTo>
                  <a:pt x="3005" y="594"/>
                </a:lnTo>
                <a:lnTo>
                  <a:pt x="2990" y="614"/>
                </a:lnTo>
                <a:lnTo>
                  <a:pt x="2978" y="635"/>
                </a:lnTo>
                <a:lnTo>
                  <a:pt x="2966" y="656"/>
                </a:lnTo>
                <a:lnTo>
                  <a:pt x="2955" y="677"/>
                </a:lnTo>
                <a:lnTo>
                  <a:pt x="2946" y="700"/>
                </a:lnTo>
                <a:lnTo>
                  <a:pt x="2939" y="722"/>
                </a:lnTo>
                <a:lnTo>
                  <a:pt x="2933" y="746"/>
                </a:lnTo>
                <a:lnTo>
                  <a:pt x="2926" y="768"/>
                </a:lnTo>
                <a:lnTo>
                  <a:pt x="2923" y="792"/>
                </a:lnTo>
                <a:lnTo>
                  <a:pt x="2920" y="815"/>
                </a:lnTo>
                <a:lnTo>
                  <a:pt x="2918" y="839"/>
                </a:lnTo>
                <a:lnTo>
                  <a:pt x="2918" y="863"/>
                </a:lnTo>
                <a:lnTo>
                  <a:pt x="2919" y="886"/>
                </a:lnTo>
                <a:lnTo>
                  <a:pt x="2409" y="665"/>
                </a:lnTo>
                <a:lnTo>
                  <a:pt x="238" y="1605"/>
                </a:lnTo>
                <a:close/>
                <a:moveTo>
                  <a:pt x="3194" y="1376"/>
                </a:moveTo>
                <a:lnTo>
                  <a:pt x="3194" y="1376"/>
                </a:lnTo>
                <a:lnTo>
                  <a:pt x="3170" y="1368"/>
                </a:lnTo>
                <a:lnTo>
                  <a:pt x="3148" y="1358"/>
                </a:lnTo>
                <a:lnTo>
                  <a:pt x="3126" y="1348"/>
                </a:lnTo>
                <a:lnTo>
                  <a:pt x="3103" y="1337"/>
                </a:lnTo>
                <a:lnTo>
                  <a:pt x="2447" y="1054"/>
                </a:lnTo>
                <a:lnTo>
                  <a:pt x="2526" y="871"/>
                </a:lnTo>
                <a:lnTo>
                  <a:pt x="3864" y="1447"/>
                </a:lnTo>
                <a:lnTo>
                  <a:pt x="3785" y="1630"/>
                </a:lnTo>
                <a:lnTo>
                  <a:pt x="3194" y="1376"/>
                </a:lnTo>
                <a:close/>
                <a:moveTo>
                  <a:pt x="3139" y="619"/>
                </a:moveTo>
                <a:lnTo>
                  <a:pt x="3139" y="619"/>
                </a:lnTo>
                <a:lnTo>
                  <a:pt x="3152" y="608"/>
                </a:lnTo>
                <a:lnTo>
                  <a:pt x="3164" y="598"/>
                </a:lnTo>
                <a:lnTo>
                  <a:pt x="3178" y="588"/>
                </a:lnTo>
                <a:lnTo>
                  <a:pt x="3192" y="578"/>
                </a:lnTo>
                <a:lnTo>
                  <a:pt x="3205" y="570"/>
                </a:lnTo>
                <a:lnTo>
                  <a:pt x="3219" y="561"/>
                </a:lnTo>
                <a:lnTo>
                  <a:pt x="3234" y="555"/>
                </a:lnTo>
                <a:lnTo>
                  <a:pt x="3249" y="549"/>
                </a:lnTo>
                <a:lnTo>
                  <a:pt x="3264" y="544"/>
                </a:lnTo>
                <a:lnTo>
                  <a:pt x="3279" y="539"/>
                </a:lnTo>
                <a:lnTo>
                  <a:pt x="3295" y="535"/>
                </a:lnTo>
                <a:lnTo>
                  <a:pt x="3310" y="532"/>
                </a:lnTo>
                <a:lnTo>
                  <a:pt x="3326" y="529"/>
                </a:lnTo>
                <a:lnTo>
                  <a:pt x="3341" y="528"/>
                </a:lnTo>
                <a:lnTo>
                  <a:pt x="3357" y="528"/>
                </a:lnTo>
                <a:lnTo>
                  <a:pt x="3372" y="527"/>
                </a:lnTo>
                <a:lnTo>
                  <a:pt x="3388" y="528"/>
                </a:lnTo>
                <a:lnTo>
                  <a:pt x="3404" y="529"/>
                </a:lnTo>
                <a:lnTo>
                  <a:pt x="3419" y="532"/>
                </a:lnTo>
                <a:lnTo>
                  <a:pt x="3436" y="534"/>
                </a:lnTo>
                <a:lnTo>
                  <a:pt x="3451" y="538"/>
                </a:lnTo>
                <a:lnTo>
                  <a:pt x="3465" y="543"/>
                </a:lnTo>
                <a:lnTo>
                  <a:pt x="3480" y="548"/>
                </a:lnTo>
                <a:lnTo>
                  <a:pt x="3495" y="553"/>
                </a:lnTo>
                <a:lnTo>
                  <a:pt x="3510" y="560"/>
                </a:lnTo>
                <a:lnTo>
                  <a:pt x="3524" y="568"/>
                </a:lnTo>
                <a:lnTo>
                  <a:pt x="3539" y="575"/>
                </a:lnTo>
                <a:lnTo>
                  <a:pt x="3553" y="584"/>
                </a:lnTo>
                <a:lnTo>
                  <a:pt x="3565" y="594"/>
                </a:lnTo>
                <a:lnTo>
                  <a:pt x="3579" y="604"/>
                </a:lnTo>
                <a:lnTo>
                  <a:pt x="3591" y="615"/>
                </a:lnTo>
                <a:lnTo>
                  <a:pt x="3602" y="627"/>
                </a:lnTo>
                <a:lnTo>
                  <a:pt x="3207" y="1010"/>
                </a:lnTo>
                <a:lnTo>
                  <a:pt x="3051" y="945"/>
                </a:lnTo>
                <a:lnTo>
                  <a:pt x="3046" y="924"/>
                </a:lnTo>
                <a:lnTo>
                  <a:pt x="3042" y="903"/>
                </a:lnTo>
                <a:lnTo>
                  <a:pt x="3040" y="880"/>
                </a:lnTo>
                <a:lnTo>
                  <a:pt x="3039" y="859"/>
                </a:lnTo>
                <a:lnTo>
                  <a:pt x="3040" y="837"/>
                </a:lnTo>
                <a:lnTo>
                  <a:pt x="3041" y="815"/>
                </a:lnTo>
                <a:lnTo>
                  <a:pt x="3045" y="794"/>
                </a:lnTo>
                <a:lnTo>
                  <a:pt x="3050" y="772"/>
                </a:lnTo>
                <a:lnTo>
                  <a:pt x="3056" y="752"/>
                </a:lnTo>
                <a:lnTo>
                  <a:pt x="3063" y="731"/>
                </a:lnTo>
                <a:lnTo>
                  <a:pt x="3072" y="711"/>
                </a:lnTo>
                <a:lnTo>
                  <a:pt x="3083" y="691"/>
                </a:lnTo>
                <a:lnTo>
                  <a:pt x="3095" y="672"/>
                </a:lnTo>
                <a:lnTo>
                  <a:pt x="3108" y="654"/>
                </a:lnTo>
                <a:lnTo>
                  <a:pt x="3123" y="636"/>
                </a:lnTo>
                <a:lnTo>
                  <a:pt x="3139" y="619"/>
                </a:lnTo>
                <a:close/>
                <a:moveTo>
                  <a:pt x="3693" y="828"/>
                </a:moveTo>
                <a:lnTo>
                  <a:pt x="3414" y="1098"/>
                </a:lnTo>
                <a:lnTo>
                  <a:pt x="3310" y="1053"/>
                </a:lnTo>
                <a:lnTo>
                  <a:pt x="3662" y="712"/>
                </a:lnTo>
                <a:lnTo>
                  <a:pt x="3675" y="741"/>
                </a:lnTo>
                <a:lnTo>
                  <a:pt x="3683" y="769"/>
                </a:lnTo>
                <a:lnTo>
                  <a:pt x="3690" y="798"/>
                </a:lnTo>
                <a:lnTo>
                  <a:pt x="3693" y="828"/>
                </a:lnTo>
                <a:close/>
                <a:moveTo>
                  <a:pt x="2628" y="2374"/>
                </a:moveTo>
                <a:lnTo>
                  <a:pt x="2134" y="2868"/>
                </a:lnTo>
                <a:lnTo>
                  <a:pt x="2134" y="4108"/>
                </a:lnTo>
                <a:lnTo>
                  <a:pt x="2628" y="4108"/>
                </a:lnTo>
                <a:lnTo>
                  <a:pt x="2628" y="2374"/>
                </a:lnTo>
                <a:close/>
                <a:moveTo>
                  <a:pt x="2034" y="2374"/>
                </a:moveTo>
                <a:lnTo>
                  <a:pt x="1964" y="2374"/>
                </a:lnTo>
                <a:lnTo>
                  <a:pt x="1949" y="2373"/>
                </a:lnTo>
                <a:lnTo>
                  <a:pt x="1934" y="2368"/>
                </a:lnTo>
                <a:lnTo>
                  <a:pt x="1922" y="2362"/>
                </a:lnTo>
                <a:lnTo>
                  <a:pt x="1909" y="2354"/>
                </a:lnTo>
                <a:lnTo>
                  <a:pt x="1901" y="2344"/>
                </a:lnTo>
                <a:lnTo>
                  <a:pt x="1893" y="2333"/>
                </a:lnTo>
                <a:lnTo>
                  <a:pt x="1891" y="2327"/>
                </a:lnTo>
                <a:lnTo>
                  <a:pt x="1888" y="2319"/>
                </a:lnTo>
                <a:lnTo>
                  <a:pt x="1887" y="2313"/>
                </a:lnTo>
                <a:lnTo>
                  <a:pt x="1887" y="2306"/>
                </a:lnTo>
                <a:lnTo>
                  <a:pt x="1887" y="2012"/>
                </a:lnTo>
                <a:lnTo>
                  <a:pt x="2034" y="2012"/>
                </a:lnTo>
                <a:lnTo>
                  <a:pt x="2727" y="2012"/>
                </a:lnTo>
                <a:lnTo>
                  <a:pt x="2873" y="2012"/>
                </a:lnTo>
                <a:lnTo>
                  <a:pt x="2873" y="2306"/>
                </a:lnTo>
                <a:lnTo>
                  <a:pt x="2873" y="2313"/>
                </a:lnTo>
                <a:lnTo>
                  <a:pt x="2872" y="2319"/>
                </a:lnTo>
                <a:lnTo>
                  <a:pt x="2870" y="2327"/>
                </a:lnTo>
                <a:lnTo>
                  <a:pt x="2867" y="2333"/>
                </a:lnTo>
                <a:lnTo>
                  <a:pt x="2860" y="2344"/>
                </a:lnTo>
                <a:lnTo>
                  <a:pt x="2851" y="2354"/>
                </a:lnTo>
                <a:lnTo>
                  <a:pt x="2839" y="2362"/>
                </a:lnTo>
                <a:lnTo>
                  <a:pt x="2826" y="2368"/>
                </a:lnTo>
                <a:lnTo>
                  <a:pt x="2812" y="2373"/>
                </a:lnTo>
                <a:lnTo>
                  <a:pt x="2796" y="2374"/>
                </a:lnTo>
                <a:lnTo>
                  <a:pt x="2727" y="2374"/>
                </a:lnTo>
                <a:lnTo>
                  <a:pt x="2727" y="4108"/>
                </a:lnTo>
                <a:lnTo>
                  <a:pt x="3347" y="4108"/>
                </a:lnTo>
                <a:lnTo>
                  <a:pt x="3347" y="2374"/>
                </a:lnTo>
                <a:lnTo>
                  <a:pt x="3279" y="2374"/>
                </a:lnTo>
                <a:lnTo>
                  <a:pt x="3263" y="2373"/>
                </a:lnTo>
                <a:lnTo>
                  <a:pt x="3249" y="2368"/>
                </a:lnTo>
                <a:lnTo>
                  <a:pt x="3235" y="2362"/>
                </a:lnTo>
                <a:lnTo>
                  <a:pt x="3224" y="2354"/>
                </a:lnTo>
                <a:lnTo>
                  <a:pt x="3214" y="2344"/>
                </a:lnTo>
                <a:lnTo>
                  <a:pt x="3208" y="2333"/>
                </a:lnTo>
                <a:lnTo>
                  <a:pt x="3204" y="2327"/>
                </a:lnTo>
                <a:lnTo>
                  <a:pt x="3203" y="2319"/>
                </a:lnTo>
                <a:lnTo>
                  <a:pt x="3202" y="2313"/>
                </a:lnTo>
                <a:lnTo>
                  <a:pt x="3202" y="2306"/>
                </a:lnTo>
                <a:lnTo>
                  <a:pt x="3202" y="2012"/>
                </a:lnTo>
                <a:lnTo>
                  <a:pt x="3347" y="2012"/>
                </a:lnTo>
                <a:lnTo>
                  <a:pt x="4097" y="2012"/>
                </a:lnTo>
                <a:lnTo>
                  <a:pt x="4342" y="2012"/>
                </a:lnTo>
                <a:lnTo>
                  <a:pt x="4342" y="2292"/>
                </a:lnTo>
                <a:lnTo>
                  <a:pt x="4342" y="2311"/>
                </a:lnTo>
                <a:lnTo>
                  <a:pt x="4338" y="2329"/>
                </a:lnTo>
                <a:lnTo>
                  <a:pt x="4333" y="2345"/>
                </a:lnTo>
                <a:lnTo>
                  <a:pt x="4327" y="2362"/>
                </a:lnTo>
                <a:lnTo>
                  <a:pt x="4318" y="2377"/>
                </a:lnTo>
                <a:lnTo>
                  <a:pt x="4308" y="2390"/>
                </a:lnTo>
                <a:lnTo>
                  <a:pt x="4297" y="2403"/>
                </a:lnTo>
                <a:lnTo>
                  <a:pt x="4286" y="2414"/>
                </a:lnTo>
                <a:lnTo>
                  <a:pt x="4272" y="2425"/>
                </a:lnTo>
                <a:lnTo>
                  <a:pt x="4258" y="2434"/>
                </a:lnTo>
                <a:lnTo>
                  <a:pt x="4243" y="2441"/>
                </a:lnTo>
                <a:lnTo>
                  <a:pt x="4229" y="2447"/>
                </a:lnTo>
                <a:lnTo>
                  <a:pt x="4212" y="2452"/>
                </a:lnTo>
                <a:lnTo>
                  <a:pt x="4197" y="2456"/>
                </a:lnTo>
                <a:lnTo>
                  <a:pt x="4181" y="2457"/>
                </a:lnTo>
                <a:lnTo>
                  <a:pt x="4165" y="2459"/>
                </a:lnTo>
                <a:lnTo>
                  <a:pt x="4146" y="2459"/>
                </a:lnTo>
                <a:lnTo>
                  <a:pt x="4146" y="4108"/>
                </a:lnTo>
                <a:lnTo>
                  <a:pt x="4512" y="4108"/>
                </a:lnTo>
                <a:lnTo>
                  <a:pt x="4512" y="4464"/>
                </a:lnTo>
                <a:lnTo>
                  <a:pt x="4413" y="4464"/>
                </a:lnTo>
                <a:lnTo>
                  <a:pt x="4413" y="4208"/>
                </a:lnTo>
                <a:lnTo>
                  <a:pt x="4097" y="4208"/>
                </a:lnTo>
                <a:lnTo>
                  <a:pt x="3347" y="4208"/>
                </a:lnTo>
                <a:lnTo>
                  <a:pt x="2727" y="4208"/>
                </a:lnTo>
                <a:lnTo>
                  <a:pt x="2034" y="4208"/>
                </a:lnTo>
                <a:lnTo>
                  <a:pt x="1413" y="4208"/>
                </a:lnTo>
                <a:lnTo>
                  <a:pt x="667" y="4208"/>
                </a:lnTo>
                <a:lnTo>
                  <a:pt x="413" y="4208"/>
                </a:lnTo>
                <a:lnTo>
                  <a:pt x="413" y="4464"/>
                </a:lnTo>
                <a:lnTo>
                  <a:pt x="314" y="4464"/>
                </a:lnTo>
                <a:lnTo>
                  <a:pt x="314" y="4108"/>
                </a:lnTo>
                <a:lnTo>
                  <a:pt x="617" y="4108"/>
                </a:lnTo>
                <a:lnTo>
                  <a:pt x="617" y="2459"/>
                </a:lnTo>
                <a:lnTo>
                  <a:pt x="599" y="2459"/>
                </a:lnTo>
                <a:lnTo>
                  <a:pt x="583" y="2457"/>
                </a:lnTo>
                <a:lnTo>
                  <a:pt x="566" y="2456"/>
                </a:lnTo>
                <a:lnTo>
                  <a:pt x="551" y="2452"/>
                </a:lnTo>
                <a:lnTo>
                  <a:pt x="535" y="2447"/>
                </a:lnTo>
                <a:lnTo>
                  <a:pt x="520" y="2441"/>
                </a:lnTo>
                <a:lnTo>
                  <a:pt x="505" y="2434"/>
                </a:lnTo>
                <a:lnTo>
                  <a:pt x="492" y="2425"/>
                </a:lnTo>
                <a:lnTo>
                  <a:pt x="478" y="2414"/>
                </a:lnTo>
                <a:lnTo>
                  <a:pt x="466" y="2403"/>
                </a:lnTo>
                <a:lnTo>
                  <a:pt x="456" y="2390"/>
                </a:lnTo>
                <a:lnTo>
                  <a:pt x="446" y="2377"/>
                </a:lnTo>
                <a:lnTo>
                  <a:pt x="437" y="2362"/>
                </a:lnTo>
                <a:lnTo>
                  <a:pt x="431" y="2345"/>
                </a:lnTo>
                <a:lnTo>
                  <a:pt x="426" y="2329"/>
                </a:lnTo>
                <a:lnTo>
                  <a:pt x="422" y="2311"/>
                </a:lnTo>
                <a:lnTo>
                  <a:pt x="421" y="2292"/>
                </a:lnTo>
                <a:lnTo>
                  <a:pt x="421" y="2012"/>
                </a:lnTo>
                <a:lnTo>
                  <a:pt x="667" y="2012"/>
                </a:lnTo>
                <a:lnTo>
                  <a:pt x="1413" y="2012"/>
                </a:lnTo>
                <a:lnTo>
                  <a:pt x="1560" y="2012"/>
                </a:lnTo>
                <a:lnTo>
                  <a:pt x="1560" y="2306"/>
                </a:lnTo>
                <a:lnTo>
                  <a:pt x="1560" y="2313"/>
                </a:lnTo>
                <a:lnTo>
                  <a:pt x="1558" y="2319"/>
                </a:lnTo>
                <a:lnTo>
                  <a:pt x="1556" y="2327"/>
                </a:lnTo>
                <a:lnTo>
                  <a:pt x="1553" y="2333"/>
                </a:lnTo>
                <a:lnTo>
                  <a:pt x="1546" y="2344"/>
                </a:lnTo>
                <a:lnTo>
                  <a:pt x="1537" y="2354"/>
                </a:lnTo>
                <a:lnTo>
                  <a:pt x="1525" y="2362"/>
                </a:lnTo>
                <a:lnTo>
                  <a:pt x="1512" y="2368"/>
                </a:lnTo>
                <a:lnTo>
                  <a:pt x="1497" y="2373"/>
                </a:lnTo>
                <a:lnTo>
                  <a:pt x="1481" y="2374"/>
                </a:lnTo>
                <a:lnTo>
                  <a:pt x="1413" y="2374"/>
                </a:lnTo>
                <a:lnTo>
                  <a:pt x="1413" y="4108"/>
                </a:lnTo>
                <a:lnTo>
                  <a:pt x="2034" y="4108"/>
                </a:lnTo>
                <a:lnTo>
                  <a:pt x="2034" y="2374"/>
                </a:lnTo>
                <a:close/>
                <a:moveTo>
                  <a:pt x="1313" y="2386"/>
                </a:moveTo>
                <a:lnTo>
                  <a:pt x="817" y="2883"/>
                </a:lnTo>
                <a:lnTo>
                  <a:pt x="817" y="4108"/>
                </a:lnTo>
                <a:lnTo>
                  <a:pt x="1313" y="4108"/>
                </a:lnTo>
                <a:lnTo>
                  <a:pt x="1313" y="2386"/>
                </a:lnTo>
                <a:close/>
                <a:moveTo>
                  <a:pt x="3947" y="4108"/>
                </a:moveTo>
                <a:lnTo>
                  <a:pt x="3947" y="2394"/>
                </a:lnTo>
                <a:lnTo>
                  <a:pt x="3447" y="2894"/>
                </a:lnTo>
                <a:lnTo>
                  <a:pt x="3447" y="4108"/>
                </a:lnTo>
                <a:lnTo>
                  <a:pt x="3947" y="4108"/>
                </a:lnTo>
                <a:close/>
                <a:moveTo>
                  <a:pt x="97" y="4564"/>
                </a:moveTo>
                <a:lnTo>
                  <a:pt x="4729" y="4564"/>
                </a:lnTo>
                <a:lnTo>
                  <a:pt x="4729" y="4763"/>
                </a:lnTo>
                <a:lnTo>
                  <a:pt x="97" y="4763"/>
                </a:lnTo>
                <a:lnTo>
                  <a:pt x="97" y="4564"/>
                </a:lnTo>
                <a:close/>
                <a:moveTo>
                  <a:pt x="4336" y="144"/>
                </a:moveTo>
                <a:lnTo>
                  <a:pt x="4336" y="144"/>
                </a:lnTo>
                <a:lnTo>
                  <a:pt x="4353" y="163"/>
                </a:lnTo>
                <a:lnTo>
                  <a:pt x="4368" y="182"/>
                </a:lnTo>
                <a:lnTo>
                  <a:pt x="4383" y="200"/>
                </a:lnTo>
                <a:lnTo>
                  <a:pt x="4395" y="220"/>
                </a:lnTo>
                <a:lnTo>
                  <a:pt x="4408" y="240"/>
                </a:lnTo>
                <a:lnTo>
                  <a:pt x="4419" y="261"/>
                </a:lnTo>
                <a:lnTo>
                  <a:pt x="4429" y="283"/>
                </a:lnTo>
                <a:lnTo>
                  <a:pt x="4438" y="304"/>
                </a:lnTo>
                <a:lnTo>
                  <a:pt x="4445" y="326"/>
                </a:lnTo>
                <a:lnTo>
                  <a:pt x="4453" y="347"/>
                </a:lnTo>
                <a:lnTo>
                  <a:pt x="4458" y="370"/>
                </a:lnTo>
                <a:lnTo>
                  <a:pt x="4463" y="392"/>
                </a:lnTo>
                <a:lnTo>
                  <a:pt x="4465" y="415"/>
                </a:lnTo>
                <a:lnTo>
                  <a:pt x="4468" y="438"/>
                </a:lnTo>
                <a:lnTo>
                  <a:pt x="4469" y="461"/>
                </a:lnTo>
                <a:lnTo>
                  <a:pt x="4469" y="483"/>
                </a:lnTo>
                <a:lnTo>
                  <a:pt x="4469" y="507"/>
                </a:lnTo>
                <a:lnTo>
                  <a:pt x="4466" y="529"/>
                </a:lnTo>
                <a:lnTo>
                  <a:pt x="4464" y="551"/>
                </a:lnTo>
                <a:lnTo>
                  <a:pt x="4459" y="574"/>
                </a:lnTo>
                <a:lnTo>
                  <a:pt x="4454" y="596"/>
                </a:lnTo>
                <a:lnTo>
                  <a:pt x="4448" y="619"/>
                </a:lnTo>
                <a:lnTo>
                  <a:pt x="4440" y="640"/>
                </a:lnTo>
                <a:lnTo>
                  <a:pt x="4431" y="661"/>
                </a:lnTo>
                <a:lnTo>
                  <a:pt x="4421" y="682"/>
                </a:lnTo>
                <a:lnTo>
                  <a:pt x="4411" y="703"/>
                </a:lnTo>
                <a:lnTo>
                  <a:pt x="4399" y="723"/>
                </a:lnTo>
                <a:lnTo>
                  <a:pt x="4387" y="743"/>
                </a:lnTo>
                <a:lnTo>
                  <a:pt x="4373" y="763"/>
                </a:lnTo>
                <a:lnTo>
                  <a:pt x="4358" y="782"/>
                </a:lnTo>
                <a:lnTo>
                  <a:pt x="4342" y="799"/>
                </a:lnTo>
                <a:lnTo>
                  <a:pt x="4324" y="817"/>
                </a:lnTo>
                <a:lnTo>
                  <a:pt x="4307" y="833"/>
                </a:lnTo>
                <a:lnTo>
                  <a:pt x="4290" y="848"/>
                </a:lnTo>
                <a:lnTo>
                  <a:pt x="4271" y="861"/>
                </a:lnTo>
                <a:lnTo>
                  <a:pt x="4252" y="874"/>
                </a:lnTo>
                <a:lnTo>
                  <a:pt x="4233" y="886"/>
                </a:lnTo>
                <a:lnTo>
                  <a:pt x="4214" y="898"/>
                </a:lnTo>
                <a:lnTo>
                  <a:pt x="4194" y="906"/>
                </a:lnTo>
                <a:lnTo>
                  <a:pt x="4172" y="915"/>
                </a:lnTo>
                <a:lnTo>
                  <a:pt x="4153" y="924"/>
                </a:lnTo>
                <a:lnTo>
                  <a:pt x="4131" y="930"/>
                </a:lnTo>
                <a:lnTo>
                  <a:pt x="4110" y="936"/>
                </a:lnTo>
                <a:lnTo>
                  <a:pt x="4089" y="941"/>
                </a:lnTo>
                <a:lnTo>
                  <a:pt x="4067" y="945"/>
                </a:lnTo>
                <a:lnTo>
                  <a:pt x="4046" y="947"/>
                </a:lnTo>
                <a:lnTo>
                  <a:pt x="4023" y="950"/>
                </a:lnTo>
                <a:lnTo>
                  <a:pt x="4002" y="950"/>
                </a:lnTo>
                <a:lnTo>
                  <a:pt x="4006" y="925"/>
                </a:lnTo>
                <a:lnTo>
                  <a:pt x="4007" y="900"/>
                </a:lnTo>
                <a:lnTo>
                  <a:pt x="4008" y="875"/>
                </a:lnTo>
                <a:lnTo>
                  <a:pt x="4008" y="850"/>
                </a:lnTo>
                <a:lnTo>
                  <a:pt x="4042" y="848"/>
                </a:lnTo>
                <a:lnTo>
                  <a:pt x="4059" y="845"/>
                </a:lnTo>
                <a:lnTo>
                  <a:pt x="4075" y="842"/>
                </a:lnTo>
                <a:lnTo>
                  <a:pt x="4092" y="838"/>
                </a:lnTo>
                <a:lnTo>
                  <a:pt x="4108" y="833"/>
                </a:lnTo>
                <a:lnTo>
                  <a:pt x="4124" y="828"/>
                </a:lnTo>
                <a:lnTo>
                  <a:pt x="4139" y="822"/>
                </a:lnTo>
                <a:lnTo>
                  <a:pt x="4155" y="814"/>
                </a:lnTo>
                <a:lnTo>
                  <a:pt x="4170" y="807"/>
                </a:lnTo>
                <a:lnTo>
                  <a:pt x="4185" y="799"/>
                </a:lnTo>
                <a:lnTo>
                  <a:pt x="4200" y="789"/>
                </a:lnTo>
                <a:lnTo>
                  <a:pt x="4215" y="779"/>
                </a:lnTo>
                <a:lnTo>
                  <a:pt x="4229" y="769"/>
                </a:lnTo>
                <a:lnTo>
                  <a:pt x="4242" y="757"/>
                </a:lnTo>
                <a:lnTo>
                  <a:pt x="4255" y="746"/>
                </a:lnTo>
                <a:lnTo>
                  <a:pt x="4268" y="732"/>
                </a:lnTo>
                <a:lnTo>
                  <a:pt x="4281" y="717"/>
                </a:lnTo>
                <a:lnTo>
                  <a:pt x="4293" y="702"/>
                </a:lnTo>
                <a:lnTo>
                  <a:pt x="4304" y="687"/>
                </a:lnTo>
                <a:lnTo>
                  <a:pt x="4314" y="671"/>
                </a:lnTo>
                <a:lnTo>
                  <a:pt x="4323" y="656"/>
                </a:lnTo>
                <a:lnTo>
                  <a:pt x="4332" y="639"/>
                </a:lnTo>
                <a:lnTo>
                  <a:pt x="4339" y="622"/>
                </a:lnTo>
                <a:lnTo>
                  <a:pt x="4347" y="605"/>
                </a:lnTo>
                <a:lnTo>
                  <a:pt x="4352" y="589"/>
                </a:lnTo>
                <a:lnTo>
                  <a:pt x="4358" y="571"/>
                </a:lnTo>
                <a:lnTo>
                  <a:pt x="4362" y="553"/>
                </a:lnTo>
                <a:lnTo>
                  <a:pt x="4365" y="535"/>
                </a:lnTo>
                <a:lnTo>
                  <a:pt x="4368" y="518"/>
                </a:lnTo>
                <a:lnTo>
                  <a:pt x="4369" y="499"/>
                </a:lnTo>
                <a:lnTo>
                  <a:pt x="4369" y="482"/>
                </a:lnTo>
                <a:lnTo>
                  <a:pt x="4369" y="463"/>
                </a:lnTo>
                <a:lnTo>
                  <a:pt x="4369" y="446"/>
                </a:lnTo>
                <a:lnTo>
                  <a:pt x="4367" y="428"/>
                </a:lnTo>
                <a:lnTo>
                  <a:pt x="4364" y="410"/>
                </a:lnTo>
                <a:lnTo>
                  <a:pt x="4360" y="392"/>
                </a:lnTo>
                <a:lnTo>
                  <a:pt x="4355" y="375"/>
                </a:lnTo>
                <a:lnTo>
                  <a:pt x="4350" y="357"/>
                </a:lnTo>
                <a:lnTo>
                  <a:pt x="4344" y="340"/>
                </a:lnTo>
                <a:lnTo>
                  <a:pt x="4338" y="322"/>
                </a:lnTo>
                <a:lnTo>
                  <a:pt x="4329" y="306"/>
                </a:lnTo>
                <a:lnTo>
                  <a:pt x="4321" y="290"/>
                </a:lnTo>
                <a:lnTo>
                  <a:pt x="4312" y="274"/>
                </a:lnTo>
                <a:lnTo>
                  <a:pt x="4301" y="258"/>
                </a:lnTo>
                <a:lnTo>
                  <a:pt x="4290" y="243"/>
                </a:lnTo>
                <a:lnTo>
                  <a:pt x="4277" y="228"/>
                </a:lnTo>
                <a:lnTo>
                  <a:pt x="4265" y="214"/>
                </a:lnTo>
                <a:lnTo>
                  <a:pt x="4251" y="200"/>
                </a:lnTo>
                <a:lnTo>
                  <a:pt x="4236" y="188"/>
                </a:lnTo>
                <a:lnTo>
                  <a:pt x="4221" y="176"/>
                </a:lnTo>
                <a:lnTo>
                  <a:pt x="4206" y="164"/>
                </a:lnTo>
                <a:lnTo>
                  <a:pt x="4191" y="154"/>
                </a:lnTo>
                <a:lnTo>
                  <a:pt x="4175" y="146"/>
                </a:lnTo>
                <a:lnTo>
                  <a:pt x="4159" y="137"/>
                </a:lnTo>
                <a:lnTo>
                  <a:pt x="4141" y="129"/>
                </a:lnTo>
                <a:lnTo>
                  <a:pt x="4124" y="123"/>
                </a:lnTo>
                <a:lnTo>
                  <a:pt x="4108" y="117"/>
                </a:lnTo>
                <a:lnTo>
                  <a:pt x="4090" y="112"/>
                </a:lnTo>
                <a:lnTo>
                  <a:pt x="4072" y="107"/>
                </a:lnTo>
                <a:lnTo>
                  <a:pt x="4054" y="105"/>
                </a:lnTo>
                <a:lnTo>
                  <a:pt x="4037" y="102"/>
                </a:lnTo>
                <a:lnTo>
                  <a:pt x="4018" y="100"/>
                </a:lnTo>
                <a:lnTo>
                  <a:pt x="4001" y="100"/>
                </a:lnTo>
                <a:lnTo>
                  <a:pt x="3982" y="100"/>
                </a:lnTo>
                <a:lnTo>
                  <a:pt x="3965" y="101"/>
                </a:lnTo>
                <a:lnTo>
                  <a:pt x="3947" y="102"/>
                </a:lnTo>
                <a:lnTo>
                  <a:pt x="3929" y="105"/>
                </a:lnTo>
                <a:lnTo>
                  <a:pt x="3911" y="108"/>
                </a:lnTo>
                <a:lnTo>
                  <a:pt x="3894" y="113"/>
                </a:lnTo>
                <a:lnTo>
                  <a:pt x="3876" y="118"/>
                </a:lnTo>
                <a:lnTo>
                  <a:pt x="3859" y="124"/>
                </a:lnTo>
                <a:lnTo>
                  <a:pt x="3841" y="132"/>
                </a:lnTo>
                <a:lnTo>
                  <a:pt x="3825" y="139"/>
                </a:lnTo>
                <a:lnTo>
                  <a:pt x="3809" y="148"/>
                </a:lnTo>
                <a:lnTo>
                  <a:pt x="3793" y="158"/>
                </a:lnTo>
                <a:lnTo>
                  <a:pt x="3778" y="168"/>
                </a:lnTo>
                <a:lnTo>
                  <a:pt x="3762" y="179"/>
                </a:lnTo>
                <a:lnTo>
                  <a:pt x="3747" y="192"/>
                </a:lnTo>
                <a:lnTo>
                  <a:pt x="3733" y="205"/>
                </a:lnTo>
                <a:lnTo>
                  <a:pt x="3714" y="224"/>
                </a:lnTo>
                <a:lnTo>
                  <a:pt x="3698" y="244"/>
                </a:lnTo>
                <a:lnTo>
                  <a:pt x="3682" y="265"/>
                </a:lnTo>
                <a:lnTo>
                  <a:pt x="3668" y="286"/>
                </a:lnTo>
                <a:lnTo>
                  <a:pt x="3646" y="275"/>
                </a:lnTo>
                <a:lnTo>
                  <a:pt x="3624" y="265"/>
                </a:lnTo>
                <a:lnTo>
                  <a:pt x="3601" y="255"/>
                </a:lnTo>
                <a:lnTo>
                  <a:pt x="3577" y="246"/>
                </a:lnTo>
                <a:lnTo>
                  <a:pt x="3595" y="217"/>
                </a:lnTo>
                <a:lnTo>
                  <a:pt x="3616" y="187"/>
                </a:lnTo>
                <a:lnTo>
                  <a:pt x="3638" y="159"/>
                </a:lnTo>
                <a:lnTo>
                  <a:pt x="3663" y="133"/>
                </a:lnTo>
                <a:lnTo>
                  <a:pt x="3682" y="117"/>
                </a:lnTo>
                <a:lnTo>
                  <a:pt x="3701" y="101"/>
                </a:lnTo>
                <a:lnTo>
                  <a:pt x="3719" y="87"/>
                </a:lnTo>
                <a:lnTo>
                  <a:pt x="3739" y="73"/>
                </a:lnTo>
                <a:lnTo>
                  <a:pt x="3759" y="61"/>
                </a:lnTo>
                <a:lnTo>
                  <a:pt x="3780" y="50"/>
                </a:lnTo>
                <a:lnTo>
                  <a:pt x="3802" y="40"/>
                </a:lnTo>
                <a:lnTo>
                  <a:pt x="3823" y="31"/>
                </a:lnTo>
                <a:lnTo>
                  <a:pt x="3845" y="24"/>
                </a:lnTo>
                <a:lnTo>
                  <a:pt x="3866" y="17"/>
                </a:lnTo>
                <a:lnTo>
                  <a:pt x="3889" y="11"/>
                </a:lnTo>
                <a:lnTo>
                  <a:pt x="3911" y="7"/>
                </a:lnTo>
                <a:lnTo>
                  <a:pt x="3933" y="4"/>
                </a:lnTo>
                <a:lnTo>
                  <a:pt x="3957" y="1"/>
                </a:lnTo>
                <a:lnTo>
                  <a:pt x="3980" y="0"/>
                </a:lnTo>
                <a:lnTo>
                  <a:pt x="4002" y="0"/>
                </a:lnTo>
                <a:lnTo>
                  <a:pt x="4026" y="1"/>
                </a:lnTo>
                <a:lnTo>
                  <a:pt x="4048" y="2"/>
                </a:lnTo>
                <a:lnTo>
                  <a:pt x="4070" y="6"/>
                </a:lnTo>
                <a:lnTo>
                  <a:pt x="4093" y="10"/>
                </a:lnTo>
                <a:lnTo>
                  <a:pt x="4115" y="15"/>
                </a:lnTo>
                <a:lnTo>
                  <a:pt x="4138" y="22"/>
                </a:lnTo>
                <a:lnTo>
                  <a:pt x="4159" y="29"/>
                </a:lnTo>
                <a:lnTo>
                  <a:pt x="4180" y="37"/>
                </a:lnTo>
                <a:lnTo>
                  <a:pt x="4201" y="47"/>
                </a:lnTo>
                <a:lnTo>
                  <a:pt x="4222" y="59"/>
                </a:lnTo>
                <a:lnTo>
                  <a:pt x="4242" y="70"/>
                </a:lnTo>
                <a:lnTo>
                  <a:pt x="4262" y="82"/>
                </a:lnTo>
                <a:lnTo>
                  <a:pt x="4282" y="97"/>
                </a:lnTo>
                <a:lnTo>
                  <a:pt x="4301" y="112"/>
                </a:lnTo>
                <a:lnTo>
                  <a:pt x="4318" y="128"/>
                </a:lnTo>
                <a:lnTo>
                  <a:pt x="4336" y="144"/>
                </a:lnTo>
                <a:close/>
                <a:moveTo>
                  <a:pt x="3803" y="269"/>
                </a:moveTo>
                <a:lnTo>
                  <a:pt x="3803" y="269"/>
                </a:lnTo>
                <a:lnTo>
                  <a:pt x="3825" y="250"/>
                </a:lnTo>
                <a:lnTo>
                  <a:pt x="3848" y="234"/>
                </a:lnTo>
                <a:lnTo>
                  <a:pt x="3873" y="220"/>
                </a:lnTo>
                <a:lnTo>
                  <a:pt x="3897" y="209"/>
                </a:lnTo>
                <a:lnTo>
                  <a:pt x="3924" y="200"/>
                </a:lnTo>
                <a:lnTo>
                  <a:pt x="3950" y="194"/>
                </a:lnTo>
                <a:lnTo>
                  <a:pt x="3977" y="192"/>
                </a:lnTo>
                <a:lnTo>
                  <a:pt x="4003" y="190"/>
                </a:lnTo>
                <a:lnTo>
                  <a:pt x="4031" y="192"/>
                </a:lnTo>
                <a:lnTo>
                  <a:pt x="4058" y="197"/>
                </a:lnTo>
                <a:lnTo>
                  <a:pt x="4084" y="203"/>
                </a:lnTo>
                <a:lnTo>
                  <a:pt x="4109" y="213"/>
                </a:lnTo>
                <a:lnTo>
                  <a:pt x="4134" y="225"/>
                </a:lnTo>
                <a:lnTo>
                  <a:pt x="4158" y="239"/>
                </a:lnTo>
                <a:lnTo>
                  <a:pt x="4180" y="256"/>
                </a:lnTo>
                <a:lnTo>
                  <a:pt x="4201" y="276"/>
                </a:lnTo>
                <a:lnTo>
                  <a:pt x="3927" y="542"/>
                </a:lnTo>
                <a:lnTo>
                  <a:pt x="3906" y="505"/>
                </a:lnTo>
                <a:lnTo>
                  <a:pt x="3882" y="472"/>
                </a:lnTo>
                <a:lnTo>
                  <a:pt x="3856" y="438"/>
                </a:lnTo>
                <a:lnTo>
                  <a:pt x="3828" y="407"/>
                </a:lnTo>
                <a:lnTo>
                  <a:pt x="3809" y="388"/>
                </a:lnTo>
                <a:lnTo>
                  <a:pt x="3790" y="371"/>
                </a:lnTo>
                <a:lnTo>
                  <a:pt x="3770" y="355"/>
                </a:lnTo>
                <a:lnTo>
                  <a:pt x="3751" y="339"/>
                </a:lnTo>
                <a:lnTo>
                  <a:pt x="3762" y="320"/>
                </a:lnTo>
                <a:lnTo>
                  <a:pt x="3774" y="303"/>
                </a:lnTo>
                <a:lnTo>
                  <a:pt x="3788" y="285"/>
                </a:lnTo>
                <a:lnTo>
                  <a:pt x="3803" y="269"/>
                </a:lnTo>
                <a:close/>
                <a:moveTo>
                  <a:pt x="4280" y="448"/>
                </a:moveTo>
                <a:lnTo>
                  <a:pt x="3996" y="723"/>
                </a:lnTo>
                <a:lnTo>
                  <a:pt x="3990" y="698"/>
                </a:lnTo>
                <a:lnTo>
                  <a:pt x="3983" y="673"/>
                </a:lnTo>
                <a:lnTo>
                  <a:pt x="3976" y="650"/>
                </a:lnTo>
                <a:lnTo>
                  <a:pt x="3967" y="626"/>
                </a:lnTo>
                <a:lnTo>
                  <a:pt x="4252" y="350"/>
                </a:lnTo>
                <a:lnTo>
                  <a:pt x="4263" y="373"/>
                </a:lnTo>
                <a:lnTo>
                  <a:pt x="4271" y="398"/>
                </a:lnTo>
                <a:lnTo>
                  <a:pt x="4276" y="423"/>
                </a:lnTo>
                <a:lnTo>
                  <a:pt x="4280" y="448"/>
                </a:lnTo>
                <a:close/>
              </a:path>
            </a:pathLst>
          </a:custGeom>
          <a:solidFill>
            <a:srgbClr val="9BC6DD">
              <a:alpha val="100000"/>
            </a:srgbClr>
          </a:solidFill>
          <a:ln w="9525" cap="flat" cmpd="sng">
            <a:solidFill>
              <a:srgbClr val="9BC6DD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94226" name="AutoShape 16"/>
          <p:cNvSpPr/>
          <p:nvPr/>
        </p:nvSpPr>
        <p:spPr>
          <a:xfrm>
            <a:off x="6302375" y="4665663"/>
            <a:ext cx="2308225" cy="43180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Ввод заявок на оплату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295275" y="4570413"/>
            <a:ext cx="3349625" cy="704850"/>
          </a:xfrm>
          <a:prstGeom prst="rect">
            <a:avLst/>
          </a:prstGeom>
          <a:noFill/>
          <a:ln w="25400" algn="ctr">
            <a:solidFill>
              <a:srgbClr val="D71920"/>
            </a:solidFill>
            <a:prstDash val="dash"/>
            <a:miter lim="800000"/>
          </a:ln>
          <a:effectLst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4228" name="Text Box 5"/>
          <p:cNvSpPr txBox="1"/>
          <p:nvPr/>
        </p:nvSpPr>
        <p:spPr>
          <a:xfrm>
            <a:off x="295275" y="4283075"/>
            <a:ext cx="3241675" cy="295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080808"/>
                </a:solidFill>
                <a:cs typeface="Arial" panose="020B0604020202020204" pitchFamily="34" charset="0"/>
              </a:rPr>
              <a:t>1С:Документооборот</a:t>
            </a:r>
            <a:endParaRPr lang="ru-RU" altLang="ru-RU" sz="12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94229" name="AutoShape 15"/>
          <p:cNvSpPr/>
          <p:nvPr/>
        </p:nvSpPr>
        <p:spPr>
          <a:xfrm flipH="1">
            <a:off x="538163" y="4665663"/>
            <a:ext cx="2862262" cy="511175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Согласование заявок на оплату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30" name="AutoShape 16"/>
          <p:cNvSpPr/>
          <p:nvPr/>
        </p:nvSpPr>
        <p:spPr>
          <a:xfrm>
            <a:off x="6280150" y="5251450"/>
            <a:ext cx="2308225" cy="43180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 платежной позицией ДЗО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31" name="AutoShape 16"/>
          <p:cNvSpPr/>
          <p:nvPr/>
        </p:nvSpPr>
        <p:spPr>
          <a:xfrm>
            <a:off x="6280150" y="5835650"/>
            <a:ext cx="2308225" cy="43180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Исполнение платежей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32" name="Двойная стрелка влево/вправо 1"/>
          <p:cNvSpPr/>
          <p:nvPr/>
        </p:nvSpPr>
        <p:spPr>
          <a:xfrm>
            <a:off x="2581275" y="5810250"/>
            <a:ext cx="3368675" cy="677863"/>
          </a:xfrm>
          <a:prstGeom prst="leftRightArrow">
            <a:avLst>
              <a:gd name="adj1" fmla="val 50000"/>
              <a:gd name="adj2" fmla="val 58806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Интеграция с банками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33" name="Двойная стрелка влево/вправо 1"/>
          <p:cNvSpPr/>
          <p:nvPr/>
        </p:nvSpPr>
        <p:spPr>
          <a:xfrm>
            <a:off x="3735388" y="4584700"/>
            <a:ext cx="2227262" cy="677863"/>
          </a:xfrm>
          <a:prstGeom prst="leftRightArrow">
            <a:avLst>
              <a:gd name="adj1" fmla="val 50000"/>
              <a:gd name="adj2" fmla="val 58808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Заявки на оплату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4234" name="Заголовок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172325" cy="1081088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Гибридная архитектура</a:t>
            </a:r>
            <a:br>
              <a:rPr lang="en-US" altLang="ru-RU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децентрализованного казначейства</a:t>
            </a:r>
            <a:endParaRPr lang="ru-RU" altLang="ru-RU" dirty="0"/>
          </a:p>
        </p:txBody>
      </p:sp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4" name="AutoShape 70"/>
          <p:cNvSpPr/>
          <p:nvPr/>
        </p:nvSpPr>
        <p:spPr>
          <a:xfrm>
            <a:off x="6638925" y="3879850"/>
            <a:ext cx="2057400" cy="503238"/>
          </a:xfrm>
          <a:prstGeom prst="roundRect">
            <a:avLst>
              <a:gd name="adj" fmla="val 16667"/>
            </a:avLst>
          </a:prstGeom>
          <a:solidFill>
            <a:srgbClr val="C7B299">
              <a:alpha val="50195"/>
            </a:srgbClr>
          </a:solidFill>
          <a:ln w="4445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Элиминационные поправки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5235" name="AutoShape 70"/>
          <p:cNvSpPr/>
          <p:nvPr/>
        </p:nvSpPr>
        <p:spPr>
          <a:xfrm>
            <a:off x="6629400" y="2717800"/>
            <a:ext cx="2057400" cy="503238"/>
          </a:xfrm>
          <a:prstGeom prst="roundRect">
            <a:avLst>
              <a:gd name="adj" fmla="val 16667"/>
            </a:avLst>
          </a:prstGeom>
          <a:solidFill>
            <a:srgbClr val="C7B299">
              <a:alpha val="50195"/>
            </a:srgbClr>
          </a:solidFill>
          <a:ln w="4445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Консолидационные поправки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5236" name="AutoShape 70"/>
          <p:cNvSpPr/>
          <p:nvPr/>
        </p:nvSpPr>
        <p:spPr>
          <a:xfrm>
            <a:off x="3201988" y="3879850"/>
            <a:ext cx="2057400" cy="503238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4445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Транзакционная модель учета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5237" name="AutoShape 70"/>
          <p:cNvSpPr/>
          <p:nvPr/>
        </p:nvSpPr>
        <p:spPr>
          <a:xfrm>
            <a:off x="3201988" y="4895850"/>
            <a:ext cx="2057400" cy="503238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4445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Трансформационная модель учета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5238" name="TextBox 2"/>
          <p:cNvSpPr txBox="1"/>
          <p:nvPr/>
        </p:nvSpPr>
        <p:spPr>
          <a:xfrm>
            <a:off x="3883025" y="4530725"/>
            <a:ext cx="679450" cy="296863"/>
          </a:xfrm>
          <a:prstGeom prst="rect">
            <a:avLst/>
          </a:prstGeom>
          <a:noFill/>
          <a:ln w="9525">
            <a:noFill/>
          </a:ln>
        </p:spPr>
        <p:txBody>
          <a:bodyPr anchor="ctr" anchorCtr="1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ИЛИ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33804" name="AutoShape 27"/>
          <p:cNvSpPr>
            <a:spLocks noChangeArrowheads="1"/>
          </p:cNvSpPr>
          <p:nvPr/>
        </p:nvSpPr>
        <p:spPr bwMode="auto">
          <a:xfrm>
            <a:off x="442913" y="3816350"/>
            <a:ext cx="2057400" cy="503238"/>
          </a:xfrm>
          <a:prstGeom prst="can">
            <a:avLst>
              <a:gd name="adj" fmla="val 25000"/>
            </a:avLst>
          </a:prstGeom>
          <a:solidFill>
            <a:srgbClr val="9BC6DD"/>
          </a:solidFill>
          <a:ln w="19050" algn="ctr">
            <a:solidFill>
              <a:srgbClr val="3E5057"/>
            </a:solidFill>
            <a:round/>
          </a:ln>
          <a:effectLst/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5240" name="TextBox 55"/>
          <p:cNvSpPr txBox="1"/>
          <p:nvPr/>
        </p:nvSpPr>
        <p:spPr>
          <a:xfrm>
            <a:off x="6638925" y="6321425"/>
            <a:ext cx="2046288" cy="295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Trial Balance </a:t>
            </a: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ДЗО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5241" name="TextBox 119"/>
          <p:cNvSpPr txBox="1"/>
          <p:nvPr/>
        </p:nvSpPr>
        <p:spPr>
          <a:xfrm>
            <a:off x="3206750" y="1468438"/>
            <a:ext cx="2043113" cy="498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Консолидированный </a:t>
            </a: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Trial Balance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5242" name="TextBox 137"/>
          <p:cNvSpPr txBox="1"/>
          <p:nvPr/>
        </p:nvSpPr>
        <p:spPr>
          <a:xfrm>
            <a:off x="471488" y="1468438"/>
            <a:ext cx="2032000" cy="498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Отчетность</a:t>
            </a:r>
            <a:b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МСФО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5243" name="TextBox 4"/>
          <p:cNvSpPr txBox="1"/>
          <p:nvPr/>
        </p:nvSpPr>
        <p:spPr>
          <a:xfrm>
            <a:off x="503238" y="4425950"/>
            <a:ext cx="2000250" cy="296863"/>
          </a:xfrm>
          <a:prstGeom prst="rect">
            <a:avLst/>
          </a:prstGeom>
          <a:noFill/>
          <a:ln w="9525">
            <a:noFill/>
          </a:ln>
        </p:spPr>
        <p:txBody>
          <a:bodyPr anchor="ctr" anchorCtr="1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Внешние УС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grpSp>
        <p:nvGrpSpPr>
          <p:cNvPr id="95244" name="Group 386"/>
          <p:cNvGrpSpPr/>
          <p:nvPr/>
        </p:nvGrpSpPr>
        <p:grpSpPr>
          <a:xfrm>
            <a:off x="479425" y="4806950"/>
            <a:ext cx="2024063" cy="639763"/>
            <a:chOff x="27" y="3343"/>
            <a:chExt cx="1251" cy="382"/>
          </a:xfrm>
        </p:grpSpPr>
        <p:grpSp>
          <p:nvGrpSpPr>
            <p:cNvPr id="95278" name="Группа 1"/>
            <p:cNvGrpSpPr/>
            <p:nvPr/>
          </p:nvGrpSpPr>
          <p:grpSpPr>
            <a:xfrm>
              <a:off x="508" y="3434"/>
              <a:ext cx="770" cy="291"/>
              <a:chOff x="179512" y="5559326"/>
              <a:chExt cx="1222375" cy="461962"/>
            </a:xfrm>
          </p:grpSpPr>
          <p:sp>
            <p:nvSpPr>
              <p:cNvPr id="33835" name="AutoShape 4"/>
              <p:cNvSpPr>
                <a:spLocks noChangeArrowheads="1"/>
              </p:cNvSpPr>
              <p:nvPr/>
            </p:nvSpPr>
            <p:spPr bwMode="auto">
              <a:xfrm>
                <a:off x="537409" y="5559322"/>
                <a:ext cx="864478" cy="319012"/>
              </a:xfrm>
              <a:prstGeom prst="can">
                <a:avLst>
                  <a:gd name="adj" fmla="val 25000"/>
                </a:avLst>
              </a:prstGeom>
              <a:solidFill>
                <a:srgbClr val="3E5057"/>
              </a:solidFill>
              <a:ln w="19050">
                <a:solidFill>
                  <a:srgbClr val="9BC6DD"/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836" name="AutoShape 27"/>
              <p:cNvSpPr>
                <a:spLocks noChangeArrowheads="1"/>
              </p:cNvSpPr>
              <p:nvPr/>
            </p:nvSpPr>
            <p:spPr bwMode="auto">
              <a:xfrm>
                <a:off x="179157" y="5702276"/>
                <a:ext cx="864478" cy="319012"/>
              </a:xfrm>
              <a:prstGeom prst="can">
                <a:avLst>
                  <a:gd name="adj" fmla="val 25000"/>
                </a:avLst>
              </a:prstGeom>
              <a:solidFill>
                <a:srgbClr val="3E5057"/>
              </a:solidFill>
              <a:ln w="19050">
                <a:solidFill>
                  <a:srgbClr val="9BC6DD"/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5279" name="Группа 141"/>
            <p:cNvGrpSpPr/>
            <p:nvPr/>
          </p:nvGrpSpPr>
          <p:grpSpPr>
            <a:xfrm>
              <a:off x="27" y="3343"/>
              <a:ext cx="770" cy="291"/>
              <a:chOff x="179512" y="5559326"/>
              <a:chExt cx="1222375" cy="461962"/>
            </a:xfrm>
          </p:grpSpPr>
          <p:sp>
            <p:nvSpPr>
              <p:cNvPr id="33833" name="AutoShape 4"/>
              <p:cNvSpPr>
                <a:spLocks noChangeArrowheads="1"/>
              </p:cNvSpPr>
              <p:nvPr/>
            </p:nvSpPr>
            <p:spPr bwMode="auto">
              <a:xfrm>
                <a:off x="537764" y="5559326"/>
                <a:ext cx="864478" cy="319012"/>
              </a:xfrm>
              <a:prstGeom prst="can">
                <a:avLst>
                  <a:gd name="adj" fmla="val 25000"/>
                </a:avLst>
              </a:prstGeom>
              <a:solidFill>
                <a:srgbClr val="3E5057"/>
              </a:solidFill>
              <a:ln w="19050">
                <a:solidFill>
                  <a:srgbClr val="9BC6DD"/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834" name="AutoShape 27"/>
              <p:cNvSpPr>
                <a:spLocks noChangeArrowheads="1"/>
              </p:cNvSpPr>
              <p:nvPr/>
            </p:nvSpPr>
            <p:spPr bwMode="auto">
              <a:xfrm>
                <a:off x="179512" y="5702280"/>
                <a:ext cx="864478" cy="319012"/>
              </a:xfrm>
              <a:prstGeom prst="can">
                <a:avLst>
                  <a:gd name="adj" fmla="val 25000"/>
                </a:avLst>
              </a:prstGeom>
              <a:solidFill>
                <a:srgbClr val="3E5057"/>
              </a:solidFill>
              <a:ln w="19050">
                <a:solidFill>
                  <a:srgbClr val="9BC6DD"/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5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5245" name="TextBox 11"/>
          <p:cNvSpPr txBox="1"/>
          <p:nvPr/>
        </p:nvSpPr>
        <p:spPr>
          <a:xfrm>
            <a:off x="471488" y="5549900"/>
            <a:ext cx="2030412" cy="296863"/>
          </a:xfrm>
          <a:prstGeom prst="rect">
            <a:avLst/>
          </a:prstGeom>
          <a:noFill/>
          <a:ln w="9525">
            <a:noFill/>
          </a:ln>
        </p:spPr>
        <p:txBody>
          <a:bodyPr anchor="ctr" anchorCtr="1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ФСД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5246" name="TextBox 11"/>
          <p:cNvSpPr txBox="1"/>
          <p:nvPr/>
        </p:nvSpPr>
        <p:spPr>
          <a:xfrm>
            <a:off x="434975" y="3484563"/>
            <a:ext cx="2068513" cy="295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Подсистема РСБУ УХ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5247" name="AutoShape 70"/>
          <p:cNvSpPr/>
          <p:nvPr/>
        </p:nvSpPr>
        <p:spPr>
          <a:xfrm>
            <a:off x="6629400" y="1547813"/>
            <a:ext cx="2057400" cy="503237"/>
          </a:xfrm>
          <a:prstGeom prst="roundRect">
            <a:avLst>
              <a:gd name="adj" fmla="val 16667"/>
            </a:avLst>
          </a:prstGeom>
          <a:solidFill>
            <a:srgbClr val="C7B299">
              <a:alpha val="50195"/>
            </a:srgbClr>
          </a:solidFill>
          <a:ln w="4445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Портал сверки ВГО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5248" name="Line 87"/>
          <p:cNvSpPr/>
          <p:nvPr/>
        </p:nvSpPr>
        <p:spPr>
          <a:xfrm>
            <a:off x="7648575" y="2047875"/>
            <a:ext cx="0" cy="669925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95249" name="Line 89"/>
          <p:cNvSpPr/>
          <p:nvPr/>
        </p:nvSpPr>
        <p:spPr>
          <a:xfrm flipV="1">
            <a:off x="7659688" y="3216275"/>
            <a:ext cx="0" cy="66675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95250" name="Line 90"/>
          <p:cNvSpPr/>
          <p:nvPr/>
        </p:nvSpPr>
        <p:spPr>
          <a:xfrm flipV="1">
            <a:off x="7658100" y="4370388"/>
            <a:ext cx="0" cy="66675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95251" name="Line 376"/>
          <p:cNvSpPr/>
          <p:nvPr/>
        </p:nvSpPr>
        <p:spPr>
          <a:xfrm flipH="1">
            <a:off x="4887913" y="2954338"/>
            <a:ext cx="1741487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grpSp>
        <p:nvGrpSpPr>
          <p:cNvPr id="95252" name="Group 391"/>
          <p:cNvGrpSpPr/>
          <p:nvPr/>
        </p:nvGrpSpPr>
        <p:grpSpPr>
          <a:xfrm>
            <a:off x="471488" y="2051050"/>
            <a:ext cx="2032000" cy="1316038"/>
            <a:chOff x="166" y="1258"/>
            <a:chExt cx="1343" cy="889"/>
          </a:xfrm>
        </p:grpSpPr>
        <p:grpSp>
          <p:nvGrpSpPr>
            <p:cNvPr id="95266" name="Group 377"/>
            <p:cNvGrpSpPr/>
            <p:nvPr/>
          </p:nvGrpSpPr>
          <p:grpSpPr>
            <a:xfrm>
              <a:off x="564" y="1258"/>
              <a:ext cx="540" cy="609"/>
              <a:chOff x="570" y="1198"/>
              <a:chExt cx="540" cy="609"/>
            </a:xfrm>
          </p:grpSpPr>
          <p:sp>
            <p:nvSpPr>
              <p:cNvPr id="2" name="Загнутый угол 125"/>
              <p:cNvSpPr>
                <a:spLocks noChangeArrowheads="1"/>
              </p:cNvSpPr>
              <p:nvPr/>
            </p:nvSpPr>
            <p:spPr bwMode="auto">
              <a:xfrm>
                <a:off x="688" y="1326"/>
                <a:ext cx="422" cy="481"/>
              </a:xfrm>
              <a:prstGeom prst="foldedCorner">
                <a:avLst>
                  <a:gd name="adj" fmla="val 39588"/>
                </a:avLst>
              </a:prstGeom>
              <a:solidFill>
                <a:srgbClr val="9BC6DD"/>
              </a:solidFill>
              <a:ln w="19050" algn="ctr">
                <a:solidFill>
                  <a:srgbClr val="3E5057"/>
                </a:solidFill>
                <a:round/>
              </a:ln>
              <a:effectLst/>
            </p:spPr>
            <p:txBody>
              <a:bodyPr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" name="Загнутый угол 124"/>
              <p:cNvSpPr>
                <a:spLocks noChangeArrowheads="1"/>
              </p:cNvSpPr>
              <p:nvPr/>
            </p:nvSpPr>
            <p:spPr bwMode="auto">
              <a:xfrm>
                <a:off x="624" y="1264"/>
                <a:ext cx="419" cy="476"/>
              </a:xfrm>
              <a:prstGeom prst="foldedCorner">
                <a:avLst>
                  <a:gd name="adj" fmla="val 39588"/>
                </a:avLst>
              </a:prstGeom>
              <a:solidFill>
                <a:srgbClr val="9BC6DD"/>
              </a:solidFill>
              <a:ln w="19050" algn="ctr">
                <a:solidFill>
                  <a:srgbClr val="3E5057"/>
                </a:solidFill>
                <a:round/>
              </a:ln>
              <a:effectLst/>
            </p:spPr>
            <p:txBody>
              <a:bodyPr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Загнутый угол 123"/>
              <p:cNvSpPr>
                <a:spLocks noChangeArrowheads="1"/>
              </p:cNvSpPr>
              <p:nvPr/>
            </p:nvSpPr>
            <p:spPr bwMode="auto">
              <a:xfrm>
                <a:off x="570" y="1198"/>
                <a:ext cx="422" cy="481"/>
              </a:xfrm>
              <a:prstGeom prst="foldedCorner">
                <a:avLst>
                  <a:gd name="adj" fmla="val 39588"/>
                </a:avLst>
              </a:prstGeom>
              <a:solidFill>
                <a:srgbClr val="9BC6DD"/>
              </a:solidFill>
              <a:ln w="19050" algn="ctr">
                <a:solidFill>
                  <a:srgbClr val="3E5057"/>
                </a:solidFill>
                <a:round/>
              </a:ln>
              <a:effectLst/>
            </p:spPr>
            <p:txBody>
              <a:bodyPr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5267" name="Group 378"/>
            <p:cNvGrpSpPr/>
            <p:nvPr/>
          </p:nvGrpSpPr>
          <p:grpSpPr>
            <a:xfrm>
              <a:off x="166" y="1724"/>
              <a:ext cx="363" cy="409"/>
              <a:chOff x="570" y="1198"/>
              <a:chExt cx="540" cy="609"/>
            </a:xfrm>
          </p:grpSpPr>
          <p:sp>
            <p:nvSpPr>
              <p:cNvPr id="5" name="Загнутый угол 125"/>
              <p:cNvSpPr>
                <a:spLocks noChangeArrowheads="1"/>
              </p:cNvSpPr>
              <p:nvPr/>
            </p:nvSpPr>
            <p:spPr bwMode="auto">
              <a:xfrm>
                <a:off x="692" y="1333"/>
                <a:ext cx="418" cy="481"/>
              </a:xfrm>
              <a:prstGeom prst="foldedCorner">
                <a:avLst>
                  <a:gd name="adj" fmla="val 39588"/>
                </a:avLst>
              </a:prstGeom>
              <a:solidFill>
                <a:srgbClr val="9BC6DD"/>
              </a:solidFill>
              <a:ln w="19050" algn="ctr">
                <a:solidFill>
                  <a:srgbClr val="3E5057"/>
                </a:solidFill>
                <a:round/>
              </a:ln>
              <a:effectLst/>
            </p:spPr>
            <p:txBody>
              <a:bodyPr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" name="Загнутый угол 124"/>
              <p:cNvSpPr>
                <a:spLocks noChangeArrowheads="1"/>
              </p:cNvSpPr>
              <p:nvPr/>
            </p:nvSpPr>
            <p:spPr bwMode="auto">
              <a:xfrm>
                <a:off x="625" y="1285"/>
                <a:ext cx="418" cy="461"/>
              </a:xfrm>
              <a:prstGeom prst="foldedCorner">
                <a:avLst>
                  <a:gd name="adj" fmla="val 39588"/>
                </a:avLst>
              </a:prstGeom>
              <a:solidFill>
                <a:srgbClr val="9BC6DD"/>
              </a:solidFill>
              <a:ln w="19050" algn="ctr">
                <a:solidFill>
                  <a:srgbClr val="3E5057"/>
                </a:solidFill>
                <a:round/>
              </a:ln>
              <a:effectLst/>
            </p:spPr>
            <p:txBody>
              <a:bodyPr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" name="Загнутый угол 123"/>
              <p:cNvSpPr>
                <a:spLocks noChangeArrowheads="1"/>
              </p:cNvSpPr>
              <p:nvPr/>
            </p:nvSpPr>
            <p:spPr bwMode="auto">
              <a:xfrm>
                <a:off x="570" y="1219"/>
                <a:ext cx="418" cy="471"/>
              </a:xfrm>
              <a:prstGeom prst="foldedCorner">
                <a:avLst>
                  <a:gd name="adj" fmla="val 39588"/>
                </a:avLst>
              </a:prstGeom>
              <a:solidFill>
                <a:srgbClr val="9BC6DD"/>
              </a:solidFill>
              <a:ln w="19050" algn="ctr">
                <a:solidFill>
                  <a:srgbClr val="3E5057"/>
                </a:solidFill>
                <a:round/>
              </a:ln>
              <a:effectLst/>
            </p:spPr>
            <p:txBody>
              <a:bodyPr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5268" name="Group 382"/>
            <p:cNvGrpSpPr/>
            <p:nvPr/>
          </p:nvGrpSpPr>
          <p:grpSpPr>
            <a:xfrm>
              <a:off x="1146" y="1738"/>
              <a:ext cx="363" cy="409"/>
              <a:chOff x="570" y="1198"/>
              <a:chExt cx="540" cy="609"/>
            </a:xfrm>
          </p:grpSpPr>
          <p:sp>
            <p:nvSpPr>
              <p:cNvPr id="8" name="Загнутый угол 125"/>
              <p:cNvSpPr>
                <a:spLocks noChangeArrowheads="1"/>
              </p:cNvSpPr>
              <p:nvPr/>
            </p:nvSpPr>
            <p:spPr bwMode="auto">
              <a:xfrm>
                <a:off x="692" y="1333"/>
                <a:ext cx="418" cy="481"/>
              </a:xfrm>
              <a:prstGeom prst="foldedCorner">
                <a:avLst>
                  <a:gd name="adj" fmla="val 39588"/>
                </a:avLst>
              </a:prstGeom>
              <a:solidFill>
                <a:srgbClr val="9BC6DD"/>
              </a:solidFill>
              <a:ln w="19050" algn="ctr">
                <a:solidFill>
                  <a:srgbClr val="3E5057"/>
                </a:solidFill>
                <a:round/>
              </a:ln>
              <a:effectLst/>
            </p:spPr>
            <p:txBody>
              <a:bodyPr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" name="Загнутый угол 124"/>
              <p:cNvSpPr>
                <a:spLocks noChangeArrowheads="1"/>
              </p:cNvSpPr>
              <p:nvPr/>
            </p:nvSpPr>
            <p:spPr bwMode="auto">
              <a:xfrm>
                <a:off x="625" y="1269"/>
                <a:ext cx="418" cy="477"/>
              </a:xfrm>
              <a:prstGeom prst="foldedCorner">
                <a:avLst>
                  <a:gd name="adj" fmla="val 39588"/>
                </a:avLst>
              </a:prstGeom>
              <a:solidFill>
                <a:srgbClr val="9BC6DD"/>
              </a:solidFill>
              <a:ln w="19050" algn="ctr">
                <a:solidFill>
                  <a:srgbClr val="3E5057"/>
                </a:solidFill>
                <a:round/>
              </a:ln>
              <a:effectLst/>
            </p:spPr>
            <p:txBody>
              <a:bodyPr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Загнутый угол 123"/>
              <p:cNvSpPr>
                <a:spLocks noChangeArrowheads="1"/>
              </p:cNvSpPr>
              <p:nvPr/>
            </p:nvSpPr>
            <p:spPr bwMode="auto">
              <a:xfrm>
                <a:off x="570" y="1219"/>
                <a:ext cx="418" cy="463"/>
              </a:xfrm>
              <a:prstGeom prst="foldedCorner">
                <a:avLst>
                  <a:gd name="adj" fmla="val 39588"/>
                </a:avLst>
              </a:prstGeom>
              <a:solidFill>
                <a:srgbClr val="9BC6DD"/>
              </a:solidFill>
              <a:ln w="19050" algn="ctr">
                <a:solidFill>
                  <a:srgbClr val="3E5057"/>
                </a:solidFill>
                <a:round/>
              </a:ln>
              <a:effectLst/>
            </p:spPr>
            <p:txBody>
              <a:bodyPr anchor="ctr"/>
              <a:lstStyle>
                <a:lvl1pPr>
                  <a:spcBef>
                    <a:spcPct val="20000"/>
                  </a:spcBef>
                  <a:spcAft>
                    <a:spcPct val="50000"/>
                  </a:spcAft>
                  <a:buClr>
                    <a:srgbClr val="CC0000"/>
                  </a:buClr>
                  <a:buSzPct val="60000"/>
                  <a:buFont typeface="Wingdings" panose="05000000000000000000" pitchFamily="2" charset="2"/>
                  <a:buChar char="n"/>
                  <a:defRPr sz="22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spcAft>
                    <a:spcPct val="30000"/>
                  </a:spcAft>
                  <a:buClr>
                    <a:srgbClr val="CC0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rgbClr val="5B0917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spcAft>
                    <a:spcPct val="20000"/>
                  </a:spcAft>
                  <a:buClr>
                    <a:srgbClr val="CC0000"/>
                  </a:buClr>
                  <a:buFont typeface="Times New Roman" panose="02020603050405020304" pitchFamily="18" charset="0"/>
                  <a:buChar char="▪"/>
                  <a:defRPr sz="16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Font typeface="Arial" panose="020B0604020202020204" pitchFamily="34" charset="0"/>
                  <a:buChar char="∙"/>
                  <a:defRPr sz="1400">
                    <a:solidFill>
                      <a:srgbClr val="5B0917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ru-RU" altLang="ru-RU" sz="1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5253" name="Group 387"/>
          <p:cNvGrpSpPr/>
          <p:nvPr/>
        </p:nvGrpSpPr>
        <p:grpSpPr>
          <a:xfrm>
            <a:off x="1203325" y="5883275"/>
            <a:ext cx="549275" cy="606425"/>
            <a:chOff x="570" y="1198"/>
            <a:chExt cx="540" cy="609"/>
          </a:xfrm>
        </p:grpSpPr>
        <p:sp>
          <p:nvSpPr>
            <p:cNvPr id="33809" name="Загнутый угол 125"/>
            <p:cNvSpPr>
              <a:spLocks noChangeArrowheads="1"/>
            </p:cNvSpPr>
            <p:nvPr/>
          </p:nvSpPr>
          <p:spPr bwMode="auto">
            <a:xfrm>
              <a:off x="692" y="1326"/>
              <a:ext cx="417" cy="481"/>
            </a:xfrm>
            <a:prstGeom prst="foldedCorner">
              <a:avLst>
                <a:gd name="adj" fmla="val 39588"/>
              </a:avLst>
            </a:prstGeom>
            <a:solidFill>
              <a:srgbClr val="9BC6DD"/>
            </a:solidFill>
            <a:ln w="19050" algn="ctr">
              <a:solidFill>
                <a:srgbClr val="3E5057"/>
              </a:solidFill>
              <a:round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810" name="Загнутый угол 124"/>
            <p:cNvSpPr>
              <a:spLocks noChangeArrowheads="1"/>
            </p:cNvSpPr>
            <p:nvPr/>
          </p:nvSpPr>
          <p:spPr bwMode="auto">
            <a:xfrm>
              <a:off x="625" y="1263"/>
              <a:ext cx="417" cy="480"/>
            </a:xfrm>
            <a:prstGeom prst="foldedCorner">
              <a:avLst>
                <a:gd name="adj" fmla="val 39588"/>
              </a:avLst>
            </a:prstGeom>
            <a:solidFill>
              <a:srgbClr val="9BC6DD"/>
            </a:solidFill>
            <a:ln w="19050" algn="ctr">
              <a:solidFill>
                <a:srgbClr val="3E5057"/>
              </a:solidFill>
              <a:round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811" name="Загнутый угол 123"/>
            <p:cNvSpPr>
              <a:spLocks noChangeArrowheads="1"/>
            </p:cNvSpPr>
            <p:nvPr/>
          </p:nvSpPr>
          <p:spPr bwMode="auto">
            <a:xfrm>
              <a:off x="570" y="1198"/>
              <a:ext cx="418" cy="481"/>
            </a:xfrm>
            <a:prstGeom prst="foldedCorner">
              <a:avLst>
                <a:gd name="adj" fmla="val 39588"/>
              </a:avLst>
            </a:prstGeom>
            <a:solidFill>
              <a:srgbClr val="9BC6DD"/>
            </a:solidFill>
            <a:ln w="19050" algn="ctr">
              <a:solidFill>
                <a:srgbClr val="3E5057"/>
              </a:solidFill>
              <a:round/>
            </a:ln>
            <a:effectLst/>
          </p:spPr>
          <p:txBody>
            <a:bodyPr anchor="ctr"/>
            <a:lstStyle>
              <a:lvl1pPr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5254" name="Line 393"/>
          <p:cNvSpPr/>
          <p:nvPr/>
        </p:nvSpPr>
        <p:spPr>
          <a:xfrm flipH="1">
            <a:off x="2640013" y="2952750"/>
            <a:ext cx="857250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none" w="lg" len="med"/>
            <a:tailEnd type="triangle" w="lg" len="med"/>
          </a:ln>
        </p:spPr>
      </p:sp>
      <p:sp>
        <p:nvSpPr>
          <p:cNvPr id="95255" name="Line 394"/>
          <p:cNvSpPr/>
          <p:nvPr/>
        </p:nvSpPr>
        <p:spPr>
          <a:xfrm flipH="1">
            <a:off x="2613025" y="4079875"/>
            <a:ext cx="514350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95256" name="Line 395"/>
          <p:cNvSpPr/>
          <p:nvPr/>
        </p:nvSpPr>
        <p:spPr>
          <a:xfrm flipH="1">
            <a:off x="2605088" y="4370388"/>
            <a:ext cx="596900" cy="763587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95257" name="Line 396"/>
          <p:cNvSpPr/>
          <p:nvPr/>
        </p:nvSpPr>
        <p:spPr>
          <a:xfrm flipH="1">
            <a:off x="2605088" y="5259388"/>
            <a:ext cx="514350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95258" name="Line 397"/>
          <p:cNvSpPr/>
          <p:nvPr/>
        </p:nvSpPr>
        <p:spPr>
          <a:xfrm flipH="1" flipV="1">
            <a:off x="5332413" y="4149725"/>
            <a:ext cx="1766887" cy="1046163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95259" name="Line 398"/>
          <p:cNvSpPr/>
          <p:nvPr/>
        </p:nvSpPr>
        <p:spPr>
          <a:xfrm flipH="1" flipV="1">
            <a:off x="5332413" y="5143500"/>
            <a:ext cx="1633537" cy="585788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pic>
        <p:nvPicPr>
          <p:cNvPr id="95260" name="Picture 338" descr="кубики_желты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3313" y="2354263"/>
            <a:ext cx="1076325" cy="108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5261" name="Picture 339" descr="кубики_бежевы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875" y="5143500"/>
            <a:ext cx="1076325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5262" name="Заголовок 10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346825" cy="1081088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Консолидация отчетности, бюджетов, МСФО</a:t>
            </a:r>
            <a:endParaRPr lang="ru-RU" altLang="ru-RU" dirty="0"/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6258" name="Прямоугольник 34"/>
          <p:cNvGrpSpPr/>
          <p:nvPr/>
        </p:nvGrpSpPr>
        <p:grpSpPr>
          <a:xfrm>
            <a:off x="247650" y="1639888"/>
            <a:ext cx="8621713" cy="2090737"/>
            <a:chOff x="-4" y="1033"/>
            <a:chExt cx="5768" cy="1317"/>
          </a:xfrm>
        </p:grpSpPr>
        <p:pic>
          <p:nvPicPr>
            <p:cNvPr id="96281" name="Прямоугольник 3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-4" y="1033"/>
              <a:ext cx="5768" cy="1317"/>
            </a:xfrm>
            <a:prstGeom prst="rect">
              <a:avLst/>
            </a:prstGeom>
            <a:solidFill>
              <a:srgbClr val="FFFF99"/>
            </a:solidFill>
            <a:ln w="12700" cap="flat" cmpd="sng">
              <a:solidFill>
                <a:srgbClr val="C0C0C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96282" name="Text Box 6"/>
            <p:cNvSpPr txBox="1"/>
            <p:nvPr/>
          </p:nvSpPr>
          <p:spPr>
            <a:xfrm>
              <a:off x="0" y="1038"/>
              <a:ext cx="5760" cy="1308"/>
            </a:xfrm>
            <a:prstGeom prst="rect">
              <a:avLst/>
            </a:prstGeom>
            <a:solidFill>
              <a:srgbClr val="FFFF99"/>
            </a:solidFill>
            <a:ln w="12700" cap="flat" cmpd="sng">
              <a:solidFill>
                <a:srgbClr val="C0C0C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 dirty="0">
                <a:solidFill>
                  <a:schemeClr val="tx1"/>
                </a:solidFill>
                <a:ea typeface="Arial" panose="020B0604020202020204" pitchFamily="34" charset="0"/>
              </a:endParaRPr>
            </a:p>
          </p:txBody>
        </p:sp>
      </p:grp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658938" y="2027238"/>
            <a:ext cx="2571750" cy="1444625"/>
          </a:xfrm>
          <a:prstGeom prst="rect">
            <a:avLst/>
          </a:prstGeom>
          <a:noFill/>
          <a:ln w="25400" cap="rnd" algn="ctr">
            <a:solidFill>
              <a:srgbClr val="D71920"/>
            </a:solidFill>
            <a:prstDash val="sysDot"/>
            <a:miter lim="800000"/>
          </a:ln>
          <a:effectLst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6260" name="AutoShape 15"/>
          <p:cNvSpPr/>
          <p:nvPr/>
        </p:nvSpPr>
        <p:spPr>
          <a:xfrm>
            <a:off x="5464175" y="2363788"/>
            <a:ext cx="1506538" cy="808037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Консолидация отчетности, бюджетов, МСФО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4883150" y="2027238"/>
            <a:ext cx="2457450" cy="1423988"/>
          </a:xfrm>
          <a:prstGeom prst="rect">
            <a:avLst/>
          </a:prstGeom>
          <a:noFill/>
          <a:ln w="25400" cap="rnd" algn="ctr">
            <a:solidFill>
              <a:srgbClr val="D71920"/>
            </a:solidFill>
            <a:prstDash val="sysDot"/>
            <a:miter lim="800000"/>
          </a:ln>
          <a:effectLst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6262" name="Text Box 5"/>
          <p:cNvSpPr txBox="1"/>
          <p:nvPr/>
        </p:nvSpPr>
        <p:spPr>
          <a:xfrm>
            <a:off x="4883150" y="1730375"/>
            <a:ext cx="2457450" cy="295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1С:Управление холдингом 8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6263" name="Text Box 5"/>
          <p:cNvSpPr txBox="1"/>
          <p:nvPr/>
        </p:nvSpPr>
        <p:spPr>
          <a:xfrm>
            <a:off x="1658938" y="1730375"/>
            <a:ext cx="2571750" cy="295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6264" name="AutoShape 9"/>
          <p:cNvSpPr/>
          <p:nvPr/>
        </p:nvSpPr>
        <p:spPr>
          <a:xfrm>
            <a:off x="1917700" y="2260600"/>
            <a:ext cx="1816100" cy="100965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Производственный учет</a:t>
            </a:r>
            <a:endParaRPr lang="ru-RU" altLang="ru-RU" sz="12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+</a:t>
            </a:r>
            <a:endParaRPr lang="ru-RU" altLang="ru-RU" sz="1200" b="1" dirty="0">
              <a:solidFill>
                <a:srgbClr val="3E5057"/>
              </a:solidFill>
              <a:cs typeface="Arial" panose="020B0604020202020204" pitchFamily="34" charset="0"/>
            </a:endParaRP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Бухгалтерский учет по РСБУ</a:t>
            </a:r>
            <a:endParaRPr lang="en-US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6265" name="AutoShape 21"/>
          <p:cNvSpPr/>
          <p:nvPr/>
        </p:nvSpPr>
        <p:spPr>
          <a:xfrm>
            <a:off x="3887788" y="2160588"/>
            <a:ext cx="1457325" cy="1176337"/>
          </a:xfrm>
          <a:prstGeom prst="rightArrow">
            <a:avLst>
              <a:gd name="adj1" fmla="val 50000"/>
              <a:gd name="adj2" fmla="val 63698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Средства интеграции 1С:УХ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6266" name="TextBox 33"/>
          <p:cNvSpPr txBox="1"/>
          <p:nvPr/>
        </p:nvSpPr>
        <p:spPr>
          <a:xfrm rot="-5400000">
            <a:off x="-619125" y="2505075"/>
            <a:ext cx="2076450" cy="360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rgbClr val="3E5057"/>
                </a:solidFill>
                <a:cs typeface="Arial" panose="020B0604020202020204" pitchFamily="34" charset="0"/>
              </a:rPr>
              <a:t>Вариант </a:t>
            </a:r>
            <a:r>
              <a:rPr lang="en-US" altLang="ru-RU" sz="1600" b="1" dirty="0">
                <a:solidFill>
                  <a:srgbClr val="3E5057"/>
                </a:solidFill>
                <a:cs typeface="Arial" panose="020B0604020202020204" pitchFamily="34" charset="0"/>
              </a:rPr>
              <a:t>I</a:t>
            </a:r>
            <a:endParaRPr lang="ru-RU" altLang="ru-RU" sz="1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grpSp>
        <p:nvGrpSpPr>
          <p:cNvPr id="96267" name="Прямоугольник 34"/>
          <p:cNvGrpSpPr/>
          <p:nvPr/>
        </p:nvGrpSpPr>
        <p:grpSpPr>
          <a:xfrm>
            <a:off x="247650" y="4121150"/>
            <a:ext cx="8621713" cy="2090738"/>
            <a:chOff x="-4" y="1033"/>
            <a:chExt cx="5768" cy="1317"/>
          </a:xfrm>
        </p:grpSpPr>
        <p:pic>
          <p:nvPicPr>
            <p:cNvPr id="96279" name="Прямоугольник 3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-4" y="1033"/>
              <a:ext cx="5768" cy="1317"/>
            </a:xfrm>
            <a:prstGeom prst="rect">
              <a:avLst/>
            </a:prstGeom>
            <a:solidFill>
              <a:srgbClr val="FFFF99"/>
            </a:solidFill>
            <a:ln w="12700" cap="flat" cmpd="sng">
              <a:solidFill>
                <a:srgbClr val="C0C0C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96280" name="Text Box 30"/>
            <p:cNvSpPr txBox="1"/>
            <p:nvPr/>
          </p:nvSpPr>
          <p:spPr>
            <a:xfrm>
              <a:off x="0" y="1038"/>
              <a:ext cx="5760" cy="1308"/>
            </a:xfrm>
            <a:prstGeom prst="rect">
              <a:avLst/>
            </a:prstGeom>
            <a:solidFill>
              <a:srgbClr val="FFFF99"/>
            </a:solidFill>
            <a:ln w="12700" cap="flat" cmpd="sng">
              <a:solidFill>
                <a:srgbClr val="C0C0C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2000" dirty="0">
                <a:solidFill>
                  <a:schemeClr val="tx1"/>
                </a:solidFill>
                <a:ea typeface="Arial" panose="020B0604020202020204" pitchFamily="34" charset="0"/>
              </a:endParaRPr>
            </a:p>
          </p:txBody>
        </p:sp>
      </p:grp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639763" y="4424363"/>
            <a:ext cx="2571750" cy="1423988"/>
          </a:xfrm>
          <a:prstGeom prst="rect">
            <a:avLst/>
          </a:prstGeom>
          <a:noFill/>
          <a:ln w="25400" cap="rnd" algn="ctr">
            <a:solidFill>
              <a:srgbClr val="D71920"/>
            </a:solidFill>
            <a:prstDash val="sysDot"/>
            <a:miter lim="800000"/>
          </a:ln>
          <a:effectLst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6269" name="AutoShape 21"/>
          <p:cNvSpPr/>
          <p:nvPr/>
        </p:nvSpPr>
        <p:spPr>
          <a:xfrm>
            <a:off x="5568950" y="4556125"/>
            <a:ext cx="1455738" cy="1176338"/>
          </a:xfrm>
          <a:prstGeom prst="rightArrow">
            <a:avLst>
              <a:gd name="adj1" fmla="val 50000"/>
              <a:gd name="adj2" fmla="val 63628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Учет по МСФО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6270" name="AutoShape 15"/>
          <p:cNvSpPr/>
          <p:nvPr/>
        </p:nvSpPr>
        <p:spPr>
          <a:xfrm>
            <a:off x="7096125" y="4741863"/>
            <a:ext cx="1506538" cy="806450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Консолидация отчетности МСФО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573463" y="4424363"/>
            <a:ext cx="5124450" cy="1423988"/>
          </a:xfrm>
          <a:prstGeom prst="rect">
            <a:avLst/>
          </a:prstGeom>
          <a:noFill/>
          <a:ln w="25400" cap="rnd" algn="ctr">
            <a:solidFill>
              <a:srgbClr val="D71920"/>
            </a:solidFill>
            <a:prstDash val="sysDot"/>
            <a:miter lim="800000"/>
          </a:ln>
          <a:effectLst/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ru-RU" sz="1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6272" name="Text Box 5"/>
          <p:cNvSpPr txBox="1"/>
          <p:nvPr/>
        </p:nvSpPr>
        <p:spPr>
          <a:xfrm>
            <a:off x="3573463" y="4135438"/>
            <a:ext cx="5246687" cy="295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1С:Управление холдингом 8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6273" name="AutoShape 15"/>
          <p:cNvSpPr/>
          <p:nvPr/>
        </p:nvSpPr>
        <p:spPr>
          <a:xfrm>
            <a:off x="3973513" y="4749800"/>
            <a:ext cx="1506537" cy="808038"/>
          </a:xfrm>
          <a:prstGeom prst="roundRect">
            <a:avLst>
              <a:gd name="adj" fmla="val 16667"/>
            </a:avLst>
          </a:prstGeom>
          <a:solidFill>
            <a:srgbClr val="F1EC1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Бухгалтерский учет по РСБУ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6274" name="AutoShape 21"/>
          <p:cNvSpPr/>
          <p:nvPr/>
        </p:nvSpPr>
        <p:spPr>
          <a:xfrm>
            <a:off x="2625725" y="4624388"/>
            <a:ext cx="1290638" cy="1057275"/>
          </a:xfrm>
          <a:prstGeom prst="rightArrow">
            <a:avLst>
              <a:gd name="adj1" fmla="val 50000"/>
              <a:gd name="adj2" fmla="val 63658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Enterprise data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6275" name="Text Box 5"/>
          <p:cNvSpPr txBox="1"/>
          <p:nvPr/>
        </p:nvSpPr>
        <p:spPr>
          <a:xfrm>
            <a:off x="639763" y="4121150"/>
            <a:ext cx="2571750" cy="295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</a:t>
            </a:r>
            <a:r>
              <a:rPr lang="en-US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ERP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6276" name="AutoShape 9"/>
          <p:cNvSpPr/>
          <p:nvPr/>
        </p:nvSpPr>
        <p:spPr>
          <a:xfrm>
            <a:off x="727075" y="4741863"/>
            <a:ext cx="1816100" cy="806450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Производственный учет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6277" name="TextBox 32"/>
          <p:cNvSpPr txBox="1"/>
          <p:nvPr/>
        </p:nvSpPr>
        <p:spPr>
          <a:xfrm rot="-5400000">
            <a:off x="-296862" y="4949825"/>
            <a:ext cx="1431925" cy="3635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b="1" dirty="0">
                <a:solidFill>
                  <a:srgbClr val="3E5057"/>
                </a:solidFill>
                <a:cs typeface="Arial" panose="020B0604020202020204" pitchFamily="34" charset="0"/>
              </a:rPr>
              <a:t>Вариант </a:t>
            </a:r>
            <a:r>
              <a:rPr lang="en-US" altLang="ru-RU" sz="1600" b="1" dirty="0">
                <a:solidFill>
                  <a:srgbClr val="3E5057"/>
                </a:solidFill>
                <a:cs typeface="Arial" panose="020B0604020202020204" pitchFamily="34" charset="0"/>
              </a:rPr>
              <a:t>II</a:t>
            </a:r>
            <a:endParaRPr lang="ru-RU" altLang="ru-RU" sz="16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6278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689725" cy="1081088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100000"/>
              </a:lnSpc>
            </a:pP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Варианты архитектуры </a:t>
            </a:r>
            <a:r>
              <a:rPr lang="ru-RU" altLang="ru-RU" dirty="0"/>
              <a:t>1С:КОРПОРАЦИЯ</a:t>
            </a:r>
            <a:br>
              <a:rPr lang="en-US" altLang="ru-RU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для консолидации отчетности, бюджетов, МСФО</a:t>
            </a:r>
            <a:endParaRPr lang="ru-RU" alt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2" name="Rectangle 2"/>
          <p:cNvSpPr>
            <a:spLocks noGrp="1"/>
          </p:cNvSpPr>
          <p:nvPr>
            <p:ph type="title"/>
          </p:nvPr>
        </p:nvSpPr>
        <p:spPr>
          <a:xfrm>
            <a:off x="1692275" y="523875"/>
            <a:ext cx="7239000" cy="334963"/>
          </a:xfrm>
          <a:ln/>
        </p:spPr>
        <p:txBody>
          <a:bodyPr vert="horz" wrap="square" lIns="0" tIns="0" rIns="0" bIns="0" anchor="ctr" anchorCtr="0">
            <a:spAutoFit/>
          </a:bodyPr>
          <a:p>
            <a:pPr eaLnBrk="1" hangingPunct="1">
              <a:lnSpc>
                <a:spcPct val="110000"/>
              </a:lnSpc>
            </a:pPr>
            <a:r>
              <a:rPr lang="ru-RU" altLang="ru-RU" dirty="0"/>
              <a:t>1С:КОРПОРАЦИЯ.</a:t>
            </a:r>
            <a:r>
              <a:rPr lang="ru-RU" altLang="ru-RU" dirty="0">
                <a:solidFill>
                  <a:srgbClr val="CC0000"/>
                </a:solidFill>
              </a:rPr>
              <a:t> </a:t>
            </a: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Консолидация отчетности, МСФО</a:t>
            </a:r>
            <a:endParaRPr lang="ru-RU" altLang="ru-RU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pic>
        <p:nvPicPr>
          <p:cNvPr id="97283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8" y="1347788"/>
            <a:ext cx="8008937" cy="5429250"/>
          </a:xfrm>
          <a:prstGeom prst="rect">
            <a:avLst/>
          </a:prstGeom>
          <a:noFill/>
          <a:ln w="44450"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8306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0" tIns="0" rIns="0" bIns="0" anchor="ctr" anchorCtr="0"/>
          <a:p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Интеграция с 1С:Документооборот</a:t>
            </a:r>
            <a:endParaRPr lang="ru-RU" altLang="ru-RU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grpSp>
        <p:nvGrpSpPr>
          <p:cNvPr id="98307" name="Group 49"/>
          <p:cNvGrpSpPr/>
          <p:nvPr/>
        </p:nvGrpSpPr>
        <p:grpSpPr>
          <a:xfrm>
            <a:off x="247650" y="3395663"/>
            <a:ext cx="4324350" cy="1476375"/>
            <a:chOff x="126" y="2523"/>
            <a:chExt cx="3124" cy="1467"/>
          </a:xfrm>
        </p:grpSpPr>
        <p:sp>
          <p:nvSpPr>
            <p:cNvPr id="98340" name="Rectangle 4"/>
            <p:cNvSpPr/>
            <p:nvPr/>
          </p:nvSpPr>
          <p:spPr>
            <a:xfrm>
              <a:off x="126" y="2523"/>
              <a:ext cx="1195" cy="560"/>
            </a:xfrm>
            <a:prstGeom prst="rect">
              <a:avLst/>
            </a:prstGeom>
            <a:solidFill>
              <a:srgbClr val="F1EC12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Прикладные решения</a:t>
              </a:r>
              <a:endParaRPr lang="ru-RU" altLang="ru-RU" sz="10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41" name="Rectangle 6"/>
            <p:cNvSpPr/>
            <p:nvPr/>
          </p:nvSpPr>
          <p:spPr>
            <a:xfrm>
              <a:off x="1321" y="2523"/>
              <a:ext cx="483" cy="234"/>
            </a:xfrm>
            <a:prstGeom prst="rect">
              <a:avLst/>
            </a:prstGeom>
            <a:solidFill>
              <a:srgbClr val="F1EC12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ERP</a:t>
              </a:r>
              <a:endParaRPr lang="ru-RU" altLang="ru-RU" sz="10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42" name="Rectangle 7"/>
            <p:cNvSpPr/>
            <p:nvPr/>
          </p:nvSpPr>
          <p:spPr>
            <a:xfrm>
              <a:off x="1804" y="2523"/>
              <a:ext cx="482" cy="234"/>
            </a:xfrm>
            <a:prstGeom prst="rect">
              <a:avLst/>
            </a:prstGeom>
            <a:solidFill>
              <a:srgbClr val="F1EC12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УХ</a:t>
              </a:r>
              <a:endParaRPr lang="ru-RU" altLang="ru-RU" sz="10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43" name="Rectangle 8"/>
            <p:cNvSpPr/>
            <p:nvPr/>
          </p:nvSpPr>
          <p:spPr>
            <a:xfrm>
              <a:off x="2286" y="2523"/>
              <a:ext cx="482" cy="234"/>
            </a:xfrm>
            <a:prstGeom prst="rect">
              <a:avLst/>
            </a:prstGeom>
            <a:solidFill>
              <a:srgbClr val="F1EC12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БП</a:t>
              </a:r>
              <a:endParaRPr lang="ru-RU" altLang="ru-RU" sz="10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44" name="Rectangle 9"/>
            <p:cNvSpPr/>
            <p:nvPr/>
          </p:nvSpPr>
          <p:spPr>
            <a:xfrm>
              <a:off x="2768" y="2523"/>
              <a:ext cx="482" cy="234"/>
            </a:xfrm>
            <a:prstGeom prst="rect">
              <a:avLst/>
            </a:prstGeom>
            <a:solidFill>
              <a:srgbClr val="F1EC12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ЗУП</a:t>
              </a:r>
              <a:endParaRPr lang="ru-RU" altLang="ru-RU" sz="10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45" name="Rectangle 10"/>
            <p:cNvSpPr/>
            <p:nvPr/>
          </p:nvSpPr>
          <p:spPr>
            <a:xfrm>
              <a:off x="1321" y="2757"/>
              <a:ext cx="483" cy="326"/>
            </a:xfrm>
            <a:prstGeom prst="rect">
              <a:avLst/>
            </a:prstGeom>
            <a:solidFill>
              <a:srgbClr val="F1EC12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2.0-</a:t>
              </a:r>
              <a:r>
                <a:rPr lang="ru-RU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2.</a:t>
              </a:r>
              <a:r>
                <a:rPr lang="en-US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4</a:t>
              </a:r>
              <a:endParaRPr lang="ru-RU" altLang="ru-RU" sz="10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46" name="Rectangle 11"/>
            <p:cNvSpPr/>
            <p:nvPr/>
          </p:nvSpPr>
          <p:spPr>
            <a:xfrm>
              <a:off x="1804" y="2757"/>
              <a:ext cx="482" cy="326"/>
            </a:xfrm>
            <a:prstGeom prst="rect">
              <a:avLst/>
            </a:prstGeom>
            <a:solidFill>
              <a:srgbClr val="F1EC12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1.0-1.</a:t>
              </a:r>
              <a:r>
                <a:rPr lang="en-US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3</a:t>
              </a:r>
              <a:endParaRPr lang="ru-RU" altLang="ru-RU" sz="10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47" name="Rectangle 12"/>
            <p:cNvSpPr/>
            <p:nvPr/>
          </p:nvSpPr>
          <p:spPr>
            <a:xfrm>
              <a:off x="2286" y="2757"/>
              <a:ext cx="482" cy="326"/>
            </a:xfrm>
            <a:prstGeom prst="rect">
              <a:avLst/>
            </a:prstGeom>
            <a:solidFill>
              <a:srgbClr val="F1EC12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3.0</a:t>
              </a:r>
              <a:endParaRPr lang="ru-RU" altLang="ru-RU" sz="10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48" name="Rectangle 13"/>
            <p:cNvSpPr/>
            <p:nvPr/>
          </p:nvSpPr>
          <p:spPr>
            <a:xfrm>
              <a:off x="2768" y="2757"/>
              <a:ext cx="482" cy="326"/>
            </a:xfrm>
            <a:prstGeom prst="rect">
              <a:avLst/>
            </a:prstGeom>
            <a:solidFill>
              <a:srgbClr val="F1EC12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3.</a:t>
              </a:r>
              <a:r>
                <a:rPr lang="en-US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1</a:t>
              </a:r>
              <a:endParaRPr lang="ru-RU" altLang="ru-RU" sz="10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49" name="Rectangle 14"/>
            <p:cNvSpPr/>
            <p:nvPr/>
          </p:nvSpPr>
          <p:spPr>
            <a:xfrm>
              <a:off x="126" y="3083"/>
              <a:ext cx="1195" cy="453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Бесшовная интеграция</a:t>
              </a:r>
              <a:endParaRPr lang="ru-RU" altLang="ru-RU" sz="10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50" name="Rectangle 16"/>
            <p:cNvSpPr/>
            <p:nvPr/>
          </p:nvSpPr>
          <p:spPr>
            <a:xfrm>
              <a:off x="1321" y="3083"/>
              <a:ext cx="483" cy="453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400" b="1" dirty="0">
                  <a:solidFill>
                    <a:srgbClr val="3E5057"/>
                  </a:solidFill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lang="ru-RU" altLang="ru-RU" sz="14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51" name="Rectangle 17"/>
            <p:cNvSpPr/>
            <p:nvPr/>
          </p:nvSpPr>
          <p:spPr>
            <a:xfrm>
              <a:off x="1804" y="3083"/>
              <a:ext cx="482" cy="453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400" b="1" dirty="0">
                  <a:solidFill>
                    <a:srgbClr val="3E5057"/>
                  </a:solidFill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lang="ru-RU" altLang="ru-RU" sz="14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52" name="Rectangle 18"/>
            <p:cNvSpPr/>
            <p:nvPr/>
          </p:nvSpPr>
          <p:spPr>
            <a:xfrm>
              <a:off x="2286" y="3083"/>
              <a:ext cx="482" cy="453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400" b="1" dirty="0">
                  <a:solidFill>
                    <a:srgbClr val="3E5057"/>
                  </a:solidFill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lang="ru-RU" altLang="ru-RU" sz="14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53" name="Rectangle 19"/>
            <p:cNvSpPr/>
            <p:nvPr/>
          </p:nvSpPr>
          <p:spPr>
            <a:xfrm>
              <a:off x="2768" y="3083"/>
              <a:ext cx="482" cy="453"/>
            </a:xfrm>
            <a:prstGeom prst="rect">
              <a:avLst/>
            </a:prstGeom>
            <a:solidFill>
              <a:schemeClr val="bg1"/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400" b="1" dirty="0">
                  <a:solidFill>
                    <a:srgbClr val="3E5057"/>
                  </a:solidFill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lang="ru-RU" altLang="ru-RU" sz="14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54" name="Rectangle 20"/>
            <p:cNvSpPr/>
            <p:nvPr/>
          </p:nvSpPr>
          <p:spPr>
            <a:xfrm>
              <a:off x="126" y="3536"/>
              <a:ext cx="1195" cy="45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000" b="1" dirty="0">
                  <a:solidFill>
                    <a:srgbClr val="3E5057"/>
                  </a:solidFill>
                  <a:cs typeface="Arial" panose="020B0604020202020204" pitchFamily="34" charset="0"/>
                </a:rPr>
                <a:t>Синхронизация данных</a:t>
              </a:r>
              <a:endParaRPr lang="ru-RU" altLang="ru-RU" sz="10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55" name="Rectangle 22"/>
            <p:cNvSpPr/>
            <p:nvPr/>
          </p:nvSpPr>
          <p:spPr>
            <a:xfrm>
              <a:off x="1321" y="3536"/>
              <a:ext cx="483" cy="45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400" b="1" dirty="0">
                  <a:solidFill>
                    <a:srgbClr val="3E5057"/>
                  </a:solidFill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lang="ru-RU" altLang="ru-RU" sz="14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56" name="Rectangle 23"/>
            <p:cNvSpPr/>
            <p:nvPr/>
          </p:nvSpPr>
          <p:spPr>
            <a:xfrm>
              <a:off x="1804" y="3536"/>
              <a:ext cx="482" cy="45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400" b="1" dirty="0">
                  <a:solidFill>
                    <a:srgbClr val="3E5057"/>
                  </a:solidFill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lang="ru-RU" altLang="ru-RU" sz="14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57" name="Rectangle 24"/>
            <p:cNvSpPr/>
            <p:nvPr/>
          </p:nvSpPr>
          <p:spPr>
            <a:xfrm>
              <a:off x="2286" y="3536"/>
              <a:ext cx="482" cy="45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ru-RU" altLang="ru-RU" sz="1400" b="1" dirty="0">
                  <a:solidFill>
                    <a:srgbClr val="3E5057"/>
                  </a:solidFill>
                  <a:cs typeface="Arial" panose="020B0604020202020204" pitchFamily="34" charset="0"/>
                  <a:sym typeface="Wingdings" panose="05000000000000000000" pitchFamily="2" charset="2"/>
                </a:rPr>
                <a:t></a:t>
              </a:r>
              <a:endParaRPr lang="ru-RU" altLang="ru-RU" sz="1400" b="1" dirty="0">
                <a:solidFill>
                  <a:srgbClr val="3E5057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58" name="Rectangle 25"/>
            <p:cNvSpPr/>
            <p:nvPr/>
          </p:nvSpPr>
          <p:spPr>
            <a:xfrm>
              <a:off x="2768" y="3536"/>
              <a:ext cx="482" cy="45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 cap="flat" cmpd="sng">
              <a:solidFill>
                <a:srgbClr val="3E505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59" tIns="45717" rIns="91459" bIns="45717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50000"/>
                </a:spcAft>
                <a:buClr>
                  <a:srgbClr val="CC0000"/>
                </a:buClr>
                <a:buSzPct val="60000"/>
                <a:buFont typeface="Wingdings" panose="05000000000000000000" pitchFamily="2" charset="2"/>
                <a:buChar char="n"/>
                <a:defRPr sz="2200">
                  <a:solidFill>
                    <a:srgbClr val="5B0917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30000"/>
                </a:spcAft>
                <a:buClr>
                  <a:srgbClr val="CC00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5B0917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rgbClr val="5B0917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CC0000"/>
                </a:buClr>
                <a:buFont typeface="Times New Roman" panose="02020603050405020304" pitchFamily="18" charset="0"/>
                <a:buChar char="▪"/>
                <a:defRPr sz="1600">
                  <a:solidFill>
                    <a:srgbClr val="5B0917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Arial" panose="020B0604020202020204" pitchFamily="34" charset="0"/>
                <a:buChar char="∙"/>
                <a:defRPr sz="1400">
                  <a:solidFill>
                    <a:srgbClr val="5B0917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ru-RU" altLang="ru-RU" sz="1800" dirty="0">
                <a:solidFill>
                  <a:srgbClr val="000000"/>
                </a:solidFill>
                <a:ea typeface="Arial" panose="020B0604020202020204" pitchFamily="34" charset="0"/>
              </a:endParaRPr>
            </a:p>
          </p:txBody>
        </p:sp>
        <p:sp>
          <p:nvSpPr>
            <p:cNvPr id="98359" name="Line 27"/>
            <p:cNvSpPr/>
            <p:nvPr/>
          </p:nvSpPr>
          <p:spPr>
            <a:xfrm>
              <a:off x="1321" y="2523"/>
              <a:ext cx="0" cy="1467"/>
            </a:xfrm>
            <a:prstGeom prst="line">
              <a:avLst/>
            </a:prstGeom>
            <a:ln w="12700" cap="flat" cmpd="sng">
              <a:solidFill>
                <a:srgbClr val="3E5057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8360" name="Line 28"/>
            <p:cNvSpPr/>
            <p:nvPr/>
          </p:nvSpPr>
          <p:spPr>
            <a:xfrm>
              <a:off x="1804" y="2523"/>
              <a:ext cx="0" cy="1467"/>
            </a:xfrm>
            <a:prstGeom prst="line">
              <a:avLst/>
            </a:prstGeom>
            <a:ln w="12700" cap="flat" cmpd="sng">
              <a:solidFill>
                <a:srgbClr val="3E5057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8361" name="Line 29"/>
            <p:cNvSpPr/>
            <p:nvPr/>
          </p:nvSpPr>
          <p:spPr>
            <a:xfrm>
              <a:off x="2286" y="2523"/>
              <a:ext cx="0" cy="1467"/>
            </a:xfrm>
            <a:prstGeom prst="line">
              <a:avLst/>
            </a:prstGeom>
            <a:ln w="12700" cap="flat" cmpd="sng">
              <a:solidFill>
                <a:srgbClr val="3E5057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8362" name="Line 30"/>
            <p:cNvSpPr/>
            <p:nvPr/>
          </p:nvSpPr>
          <p:spPr>
            <a:xfrm>
              <a:off x="2768" y="2523"/>
              <a:ext cx="0" cy="1467"/>
            </a:xfrm>
            <a:prstGeom prst="line">
              <a:avLst/>
            </a:prstGeom>
            <a:ln w="12700" cap="flat" cmpd="sng">
              <a:solidFill>
                <a:srgbClr val="3E5057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8363" name="Line 31"/>
            <p:cNvSpPr/>
            <p:nvPr/>
          </p:nvSpPr>
          <p:spPr>
            <a:xfrm>
              <a:off x="1321" y="2757"/>
              <a:ext cx="1929" cy="0"/>
            </a:xfrm>
            <a:prstGeom prst="line">
              <a:avLst/>
            </a:prstGeom>
            <a:ln w="12700" cap="flat" cmpd="sng">
              <a:solidFill>
                <a:srgbClr val="3E5057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8364" name="Line 32"/>
            <p:cNvSpPr/>
            <p:nvPr/>
          </p:nvSpPr>
          <p:spPr>
            <a:xfrm>
              <a:off x="126" y="3083"/>
              <a:ext cx="3124" cy="0"/>
            </a:xfrm>
            <a:prstGeom prst="line">
              <a:avLst/>
            </a:prstGeom>
            <a:ln w="12700" cap="flat" cmpd="sng">
              <a:solidFill>
                <a:srgbClr val="3E5057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8365" name="Line 33"/>
            <p:cNvSpPr/>
            <p:nvPr/>
          </p:nvSpPr>
          <p:spPr>
            <a:xfrm>
              <a:off x="126" y="3536"/>
              <a:ext cx="3124" cy="0"/>
            </a:xfrm>
            <a:prstGeom prst="line">
              <a:avLst/>
            </a:prstGeom>
            <a:ln w="12700" cap="flat" cmpd="sng">
              <a:solidFill>
                <a:srgbClr val="3E5057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8366" name="Line 34"/>
            <p:cNvSpPr/>
            <p:nvPr/>
          </p:nvSpPr>
          <p:spPr>
            <a:xfrm>
              <a:off x="126" y="2523"/>
              <a:ext cx="0" cy="1467"/>
            </a:xfrm>
            <a:prstGeom prst="line">
              <a:avLst/>
            </a:prstGeom>
            <a:ln w="12700" cap="flat" cmpd="sng">
              <a:solidFill>
                <a:srgbClr val="3E5057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8367" name="Line 35"/>
            <p:cNvSpPr/>
            <p:nvPr/>
          </p:nvSpPr>
          <p:spPr>
            <a:xfrm>
              <a:off x="3250" y="2523"/>
              <a:ext cx="0" cy="1467"/>
            </a:xfrm>
            <a:prstGeom prst="line">
              <a:avLst/>
            </a:prstGeom>
            <a:ln w="12700" cap="flat" cmpd="sng">
              <a:solidFill>
                <a:srgbClr val="3E5057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8368" name="Line 36"/>
            <p:cNvSpPr/>
            <p:nvPr/>
          </p:nvSpPr>
          <p:spPr>
            <a:xfrm>
              <a:off x="126" y="2523"/>
              <a:ext cx="3124" cy="0"/>
            </a:xfrm>
            <a:prstGeom prst="line">
              <a:avLst/>
            </a:prstGeom>
            <a:ln w="12700" cap="flat" cmpd="sng">
              <a:solidFill>
                <a:srgbClr val="3E5057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8369" name="Line 37"/>
            <p:cNvSpPr/>
            <p:nvPr/>
          </p:nvSpPr>
          <p:spPr>
            <a:xfrm>
              <a:off x="126" y="3990"/>
              <a:ext cx="3124" cy="0"/>
            </a:xfrm>
            <a:prstGeom prst="line">
              <a:avLst/>
            </a:prstGeom>
            <a:ln w="12700" cap="flat" cmpd="sng">
              <a:solidFill>
                <a:srgbClr val="3E5057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98308" name="Text Box 41"/>
          <p:cNvSpPr txBox="1"/>
          <p:nvPr/>
        </p:nvSpPr>
        <p:spPr>
          <a:xfrm>
            <a:off x="323850" y="1844675"/>
            <a:ext cx="4248150" cy="1384300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Фоновая синхронизация данных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Бесшовная интеграция функций</a:t>
            </a:r>
            <a:endParaRPr lang="ru-RU" alt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>
                <a:srgbClr val="D20000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1000+ документов и справочников из других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типовых конфигураций уже интегрированы </a:t>
            </a:r>
            <a:b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   с 1С:Документооборотом из коробки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98309" name="AutoShape 10"/>
          <p:cNvSpPr/>
          <p:nvPr/>
        </p:nvSpPr>
        <p:spPr>
          <a:xfrm>
            <a:off x="4903788" y="1903413"/>
            <a:ext cx="1439862" cy="539750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1C:ERP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10" name="Text Box 51"/>
          <p:cNvSpPr txBox="1"/>
          <p:nvPr/>
        </p:nvSpPr>
        <p:spPr>
          <a:xfrm>
            <a:off x="4903788" y="1387475"/>
            <a:ext cx="1422400" cy="461963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Полная интеграция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11" name="AutoShape 10"/>
          <p:cNvSpPr/>
          <p:nvPr/>
        </p:nvSpPr>
        <p:spPr>
          <a:xfrm>
            <a:off x="4903788" y="2559050"/>
            <a:ext cx="1439862" cy="539750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торговлей 11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12" name="AutoShape 10"/>
          <p:cNvSpPr/>
          <p:nvPr/>
        </p:nvSpPr>
        <p:spPr>
          <a:xfrm>
            <a:off x="4903788" y="3214688"/>
            <a:ext cx="1439862" cy="539750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Комплексная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автоматизация 2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.4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13" name="AutoShape 10"/>
          <p:cNvSpPr/>
          <p:nvPr/>
        </p:nvSpPr>
        <p:spPr>
          <a:xfrm>
            <a:off x="4902200" y="3860800"/>
            <a:ext cx="1439863" cy="539750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Бухгалтерия 3.0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14" name="AutoShape 10"/>
          <p:cNvSpPr/>
          <p:nvPr/>
        </p:nvSpPr>
        <p:spPr>
          <a:xfrm>
            <a:off x="4900613" y="4516438"/>
            <a:ext cx="1439862" cy="539750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Бухгалтерия 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государственного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учреждения 2.0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15" name="AutoShape 10"/>
          <p:cNvSpPr/>
          <p:nvPr/>
        </p:nvSpPr>
        <p:spPr>
          <a:xfrm>
            <a:off x="4895850" y="5170488"/>
            <a:ext cx="1439863" cy="539750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Зарплата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и 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персоналом 3.</a:t>
            </a: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16" name="AutoShape 10"/>
          <p:cNvSpPr/>
          <p:nvPr/>
        </p:nvSpPr>
        <p:spPr>
          <a:xfrm>
            <a:off x="4903788" y="5824538"/>
            <a:ext cx="1439862" cy="539750"/>
          </a:xfrm>
          <a:prstGeom prst="roundRect">
            <a:avLst>
              <a:gd name="adj" fmla="val 16667"/>
            </a:avLst>
          </a:prstGeom>
          <a:solidFill>
            <a:srgbClr val="C7E092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холдингом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17" name="AutoShape 10"/>
          <p:cNvSpPr/>
          <p:nvPr/>
        </p:nvSpPr>
        <p:spPr>
          <a:xfrm>
            <a:off x="7458075" y="1903413"/>
            <a:ext cx="1439863" cy="539750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производственным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предприятием 1.3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18" name="AutoShape 10"/>
          <p:cNvSpPr/>
          <p:nvPr/>
        </p:nvSpPr>
        <p:spPr>
          <a:xfrm>
            <a:off x="7458075" y="2559050"/>
            <a:ext cx="1439863" cy="539750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Бухгалтерия 3.0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19" name="AutoShape 10"/>
          <p:cNvSpPr/>
          <p:nvPr/>
        </p:nvSpPr>
        <p:spPr>
          <a:xfrm>
            <a:off x="7458075" y="3214688"/>
            <a:ext cx="1439863" cy="539750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торговлей 10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20" name="AutoShape 10"/>
          <p:cNvSpPr/>
          <p:nvPr/>
        </p:nvSpPr>
        <p:spPr>
          <a:xfrm>
            <a:off x="7456488" y="3860800"/>
            <a:ext cx="1439862" cy="539750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Комплексная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автоматизация 1.0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21" name="AutoShape 10"/>
          <p:cNvSpPr/>
          <p:nvPr/>
        </p:nvSpPr>
        <p:spPr>
          <a:xfrm>
            <a:off x="7454900" y="4516438"/>
            <a:ext cx="1439863" cy="539750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Бухгалтерия 2.0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22" name="AutoShape 10"/>
          <p:cNvSpPr/>
          <p:nvPr/>
        </p:nvSpPr>
        <p:spPr>
          <a:xfrm>
            <a:off x="7450138" y="5170488"/>
            <a:ext cx="1439862" cy="539750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Зарплата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и 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персоналом 2.5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23" name="AutoShape 10"/>
          <p:cNvSpPr/>
          <p:nvPr/>
        </p:nvSpPr>
        <p:spPr>
          <a:xfrm>
            <a:off x="7458075" y="5824538"/>
            <a:ext cx="1439863" cy="539750"/>
          </a:xfrm>
          <a:prstGeom prst="roundRect">
            <a:avLst>
              <a:gd name="adj" fmla="val 16667"/>
            </a:avLst>
          </a:prstGeom>
          <a:solidFill>
            <a:srgbClr val="C7B299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1C:</a:t>
            </a: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Управление</a:t>
            </a:r>
            <a:b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900" b="1" dirty="0">
                <a:solidFill>
                  <a:srgbClr val="3E5057"/>
                </a:solidFill>
                <a:cs typeface="Arial" panose="020B0604020202020204" pitchFamily="34" charset="0"/>
              </a:rPr>
              <a:t>нашей фирмой</a:t>
            </a:r>
            <a:endParaRPr lang="ru-RU" altLang="ru-RU" sz="9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24" name="AutoShape 10"/>
          <p:cNvSpPr/>
          <p:nvPr/>
        </p:nvSpPr>
        <p:spPr>
          <a:xfrm rot="-5400000">
            <a:off x="4648200" y="3944938"/>
            <a:ext cx="4498975" cy="360362"/>
          </a:xfrm>
          <a:prstGeom prst="roundRect">
            <a:avLst>
              <a:gd name="adj" fmla="val 16667"/>
            </a:avLst>
          </a:prstGeom>
          <a:solidFill>
            <a:srgbClr val="9BC6DD"/>
          </a:solidFill>
          <a:ln w="25400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1С:Документооборот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25" name="Text Box 66"/>
          <p:cNvSpPr txBox="1"/>
          <p:nvPr/>
        </p:nvSpPr>
        <p:spPr>
          <a:xfrm>
            <a:off x="7450138" y="1338263"/>
            <a:ext cx="1422400" cy="461962"/>
          </a:xfrm>
          <a:prstGeom prst="rect">
            <a:avLst/>
          </a:prstGeom>
          <a:noFill/>
          <a:ln w="44450">
            <a:noFill/>
          </a:ln>
          <a:effectLst>
            <a:prstShdw prst="shdw17" dist="17961" dir="2699999">
              <a:srgbClr val="95884F"/>
            </a:prstShdw>
          </a:effectLst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Только обмен</a:t>
            </a:r>
            <a:b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</a:br>
            <a:r>
              <a:rPr lang="ru-RU" altLang="ru-RU" sz="1200" b="1" dirty="0">
                <a:solidFill>
                  <a:srgbClr val="3E5057"/>
                </a:solidFill>
                <a:cs typeface="Arial" panose="020B0604020202020204" pitchFamily="34" charset="0"/>
              </a:rPr>
              <a:t>данными</a:t>
            </a:r>
            <a:endParaRPr lang="ru-RU" altLang="ru-RU" sz="1200" b="1" dirty="0">
              <a:solidFill>
                <a:srgbClr val="3E5057"/>
              </a:solidFill>
              <a:ea typeface="Arial" panose="020B0604020202020204" pitchFamily="34" charset="0"/>
            </a:endParaRPr>
          </a:p>
        </p:txBody>
      </p:sp>
      <p:sp>
        <p:nvSpPr>
          <p:cNvPr id="98326" name="Line 67"/>
          <p:cNvSpPr/>
          <p:nvPr/>
        </p:nvSpPr>
        <p:spPr>
          <a:xfrm flipV="1">
            <a:off x="7078663" y="2174875"/>
            <a:ext cx="37941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98327" name="Line 68"/>
          <p:cNvSpPr/>
          <p:nvPr/>
        </p:nvSpPr>
        <p:spPr>
          <a:xfrm flipV="1">
            <a:off x="7077075" y="2830513"/>
            <a:ext cx="379413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98328" name="Line 69"/>
          <p:cNvSpPr/>
          <p:nvPr/>
        </p:nvSpPr>
        <p:spPr>
          <a:xfrm flipV="1">
            <a:off x="7075488" y="3481388"/>
            <a:ext cx="37941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98329" name="Line 70"/>
          <p:cNvSpPr/>
          <p:nvPr/>
        </p:nvSpPr>
        <p:spPr>
          <a:xfrm flipV="1">
            <a:off x="7078663" y="4127500"/>
            <a:ext cx="37941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98330" name="Line 71"/>
          <p:cNvSpPr/>
          <p:nvPr/>
        </p:nvSpPr>
        <p:spPr>
          <a:xfrm flipV="1">
            <a:off x="7077075" y="4792663"/>
            <a:ext cx="379413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98331" name="Line 72"/>
          <p:cNvSpPr/>
          <p:nvPr/>
        </p:nvSpPr>
        <p:spPr>
          <a:xfrm flipV="1">
            <a:off x="7073900" y="5438775"/>
            <a:ext cx="379413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98332" name="Line 73"/>
          <p:cNvSpPr/>
          <p:nvPr/>
        </p:nvSpPr>
        <p:spPr>
          <a:xfrm flipV="1">
            <a:off x="7081838" y="6103938"/>
            <a:ext cx="37941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none" w="lg" len="med"/>
          </a:ln>
        </p:spPr>
      </p:sp>
      <p:sp>
        <p:nvSpPr>
          <p:cNvPr id="98333" name="Line 74"/>
          <p:cNvSpPr/>
          <p:nvPr/>
        </p:nvSpPr>
        <p:spPr>
          <a:xfrm flipV="1">
            <a:off x="6343650" y="2173288"/>
            <a:ext cx="379413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98334" name="Line 75"/>
          <p:cNvSpPr/>
          <p:nvPr/>
        </p:nvSpPr>
        <p:spPr>
          <a:xfrm flipV="1">
            <a:off x="6342063" y="2828925"/>
            <a:ext cx="37941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98335" name="Line 76"/>
          <p:cNvSpPr/>
          <p:nvPr/>
        </p:nvSpPr>
        <p:spPr>
          <a:xfrm flipV="1">
            <a:off x="6340475" y="3479800"/>
            <a:ext cx="379413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98336" name="Line 77"/>
          <p:cNvSpPr/>
          <p:nvPr/>
        </p:nvSpPr>
        <p:spPr>
          <a:xfrm flipV="1">
            <a:off x="6343650" y="4125913"/>
            <a:ext cx="379413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98337" name="Line 78"/>
          <p:cNvSpPr/>
          <p:nvPr/>
        </p:nvSpPr>
        <p:spPr>
          <a:xfrm flipV="1">
            <a:off x="6332538" y="4791075"/>
            <a:ext cx="37941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98338" name="Line 79"/>
          <p:cNvSpPr/>
          <p:nvPr/>
        </p:nvSpPr>
        <p:spPr>
          <a:xfrm flipV="1">
            <a:off x="6338888" y="5437188"/>
            <a:ext cx="379412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98339" name="Line 80"/>
          <p:cNvSpPr/>
          <p:nvPr/>
        </p:nvSpPr>
        <p:spPr>
          <a:xfrm flipV="1">
            <a:off x="6337300" y="6102350"/>
            <a:ext cx="379413" cy="0"/>
          </a:xfrm>
          <a:prstGeom prst="line">
            <a:avLst/>
          </a:prstGeom>
          <a:ln w="25400" cap="flat" cmpd="sng">
            <a:solidFill>
              <a:srgbClr val="3E5057"/>
            </a:solidFill>
            <a:prstDash val="solid"/>
            <a:headEnd type="triangle" w="lg" len="med"/>
            <a:tailEnd type="triangle" w="lg" len="med"/>
          </a:ln>
        </p:spPr>
      </p:sp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9330" name="Picture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2125" y="1349375"/>
            <a:ext cx="5689600" cy="5319713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99331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7080250" cy="1081088"/>
          </a:xfrm>
          <a:ln/>
        </p:spPr>
        <p:txBody>
          <a:bodyPr vert="horz" wrap="square" lIns="91440" tIns="45720" rIns="91440" bIns="45720" anchor="ctr" anchorCtr="0"/>
          <a:p>
            <a:pPr>
              <a:lnSpc>
                <a:spcPct val="100000"/>
              </a:lnSpc>
            </a:pPr>
            <a:r>
              <a:rPr lang="ru-RU" altLang="ru-RU" dirty="0"/>
              <a:t>1С:КОРПОРАЦИЯ</a:t>
            </a:r>
            <a:r>
              <a:rPr lang="ru-RU" altLang="ru-RU" dirty="0">
                <a:cs typeface="Arial" panose="020B0604020202020204" pitchFamily="34" charset="0"/>
              </a:rPr>
              <a:t>.</a:t>
            </a:r>
            <a:r>
              <a:rPr lang="ru-RU" altLang="ru-RU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Работа с 1С:Документооборот </a:t>
            </a:r>
            <a:b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из интерфейса 1С:ERP</a:t>
            </a:r>
            <a:endParaRPr lang="ru-RU" altLang="ru-RU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354" name="Rectangle 2"/>
          <p:cNvSpPr/>
          <p:nvPr/>
        </p:nvSpPr>
        <p:spPr>
          <a:xfrm>
            <a:off x="1727200" y="503238"/>
            <a:ext cx="7273925" cy="3048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1С:ПРЕДПРИЯТИЕ</a:t>
            </a:r>
            <a:r>
              <a:rPr lang="ru-RU" altLang="ru-RU" sz="2000" b="1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–</a:t>
            </a:r>
            <a:r>
              <a:rPr lang="ru-RU" altLang="ru-RU" sz="2000" b="1" dirty="0">
                <a:solidFill>
                  <a:srgbClr val="CC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это выгодно</a:t>
            </a:r>
            <a:endParaRPr lang="ru-RU" altLang="ru-RU" sz="20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100355" name="Text Box 4"/>
          <p:cNvSpPr txBox="1"/>
          <p:nvPr/>
        </p:nvSpPr>
        <p:spPr>
          <a:xfrm>
            <a:off x="257175" y="1524000"/>
            <a:ext cx="7097713" cy="4203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dirty="0">
                <a:solidFill>
                  <a:srgbClr val="000000"/>
                </a:solidFill>
                <a:cs typeface="Arial" panose="020B0604020202020204" pitchFamily="34" charset="0"/>
              </a:rPr>
              <a:t>Невысокая стоимость владения и возможность получения существенного экономического эффекта с ростом производительности труда и быстрым возвратом инвестиций</a:t>
            </a:r>
            <a:r>
              <a:rPr lang="ru-RU" altLang="ru-RU" sz="1600" b="1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altLang="ru-RU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По сравнению с зарубежными аналогами: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buFont typeface="Wingdings" panose="05000000000000000000" pitchFamily="2" charset="2"/>
              <a:buChar char="n"/>
            </a:pP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Поддержка крупных корпоративных систем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buFont typeface="Wingdings" panose="05000000000000000000" pitchFamily="2" charset="2"/>
              <a:buChar char="n"/>
            </a:pP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Внедряется </a:t>
            </a:r>
            <a:r>
              <a:rPr lang="en-US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в 1,5 – 2 раза быстрее</a:t>
            </a:r>
            <a:r>
              <a:rPr lang="en-US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buFont typeface="Wingdings" panose="05000000000000000000" pitchFamily="2" charset="2"/>
              <a:buChar char="n"/>
            </a:pP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Требует </a:t>
            </a: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существенно</a:t>
            </a:r>
            <a:r>
              <a:rPr lang="en-US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 меньше</a:t>
            </a:r>
            <a:r>
              <a:rPr lang="en-US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трудовых ресурсов на внедрение</a:t>
            </a: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buFont typeface="Wingdings" panose="05000000000000000000" pitchFamily="2" charset="2"/>
              <a:buChar char="n"/>
            </a:pP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Лицензии </a:t>
            </a:r>
            <a:r>
              <a:rPr lang="en-US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на порядок дешевле</a:t>
            </a:r>
            <a:r>
              <a:rPr lang="en-US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buFont typeface="Wingdings" panose="05000000000000000000" pitchFamily="2" charset="2"/>
              <a:buChar char="n"/>
            </a:pP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Стоимость проектов </a:t>
            </a:r>
            <a:r>
              <a:rPr lang="en-US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в 2 – 3 раза ниже</a:t>
            </a:r>
            <a:r>
              <a:rPr lang="en-US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buFont typeface="Wingdings" panose="05000000000000000000" pitchFamily="2" charset="2"/>
              <a:buChar char="n"/>
            </a:pP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Стоимость поддержки </a:t>
            </a:r>
            <a:r>
              <a:rPr lang="en-US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в несколько раз ниже</a:t>
            </a:r>
            <a:endParaRPr lang="ru-RU" altLang="ru-RU" sz="16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378" name="Rectangle 2"/>
          <p:cNvSpPr/>
          <p:nvPr/>
        </p:nvSpPr>
        <p:spPr>
          <a:xfrm>
            <a:off x="1727200" y="503238"/>
            <a:ext cx="7273925" cy="3079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Реальный эффект от автоматизации</a:t>
            </a:r>
            <a:endParaRPr lang="ru-RU" altLang="ru-RU" sz="20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101379" name="Text Box 4"/>
          <p:cNvSpPr txBox="1"/>
          <p:nvPr/>
        </p:nvSpPr>
        <p:spPr>
          <a:xfrm>
            <a:off x="257175" y="1524000"/>
            <a:ext cx="7610475" cy="441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Снижение себестоимости выпускаемой продукции </a:t>
            </a: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на 8%</a:t>
            </a: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Снижение объемов материальных запасов </a:t>
            </a: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на 20%</a:t>
            </a: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Увеличение объема выпускаемой продукции </a:t>
            </a: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на 29%</a:t>
            </a: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Рост производительности труда в производстве </a:t>
            </a: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на 14% </a:t>
            </a:r>
            <a:endParaRPr lang="ru-RU" altLang="ru-RU" sz="16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Сокращение дебиторской задолженности </a:t>
            </a: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на 19%</a:t>
            </a: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Сокращение сроков исполнения заказов </a:t>
            </a: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на 26% </a:t>
            </a:r>
            <a:endParaRPr lang="ru-RU" altLang="ru-RU" sz="16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Сокращение операционных и административных расходов </a:t>
            </a: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на 20%</a:t>
            </a: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Рост прибыли </a:t>
            </a: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на 14%</a:t>
            </a: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 i="1" dirty="0">
                <a:solidFill>
                  <a:srgbClr val="000000"/>
                </a:solidFill>
                <a:cs typeface="Arial" panose="020B0604020202020204" pitchFamily="34" charset="0"/>
              </a:rPr>
              <a:t>Усредненные данные по опубликованным проектам внедрения ERP-решений фирмы «1С» с показателями эффективности.</a:t>
            </a:r>
            <a:endParaRPr lang="ru-RU" altLang="ru-RU" sz="1600" i="1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02" name="Rectangle 2"/>
          <p:cNvSpPr/>
          <p:nvPr/>
        </p:nvSpPr>
        <p:spPr>
          <a:xfrm>
            <a:off x="1727200" y="503238"/>
            <a:ext cx="7273925" cy="3079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1С:ПРЕДПРИЯТИЕ</a:t>
            </a:r>
            <a:r>
              <a:rPr lang="ru-RU" altLang="ru-RU" sz="2000" b="1" dirty="0">
                <a:solidFill>
                  <a:srgbClr val="CC0000"/>
                </a:solidFill>
                <a:cs typeface="Arial" panose="020B0604020202020204" pitchFamily="34" charset="0"/>
              </a:rPr>
              <a:t> – </a:t>
            </a:r>
            <a: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рядом с вами</a:t>
            </a:r>
            <a:endParaRPr lang="ru-RU" altLang="ru-RU" sz="20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102403" name="Text Box 4"/>
          <p:cNvSpPr txBox="1"/>
          <p:nvPr/>
        </p:nvSpPr>
        <p:spPr>
          <a:xfrm>
            <a:off x="257175" y="1524000"/>
            <a:ext cx="8067675" cy="3514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/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 Более 7 000</a:t>
            </a: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квалифицированных партнеров 1С во всех городах страны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Индустриальное качество внедрения и сопровождения по стандарту </a:t>
            </a: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ISO 9001</a:t>
            </a: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1С:Эксперты по технологическим вопросам готовы выполнять </a:t>
            </a:r>
            <a:b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  </a:t>
            </a:r>
            <a:r>
              <a:rPr lang="ru-RU" altLang="ru-RU" sz="1600" b="1" dirty="0">
                <a:solidFill>
                  <a:srgbClr val="D20000"/>
                </a:solidFill>
                <a:cs typeface="Arial" panose="020B0604020202020204" pitchFamily="34" charset="0"/>
              </a:rPr>
              <a:t>одновременно до 200 крупных проектов </a:t>
            </a:r>
            <a:endParaRPr lang="ru-RU" altLang="ru-RU" sz="16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Центры корпоративной технологической поддержки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Центры компетенции по корпоративным решениям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Центры компетенции по ERP-решениям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1С:Консалтинг </a:t>
            </a:r>
            <a:endParaRPr lang="ru-RU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/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Центры сертифицированного обучения</a:t>
            </a:r>
            <a:endParaRPr lang="ru-RU" altLang="ru-RU" sz="16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Прямоугольник 2"/>
          <p:cNvSpPr/>
          <p:nvPr/>
        </p:nvSpPr>
        <p:spPr>
          <a:xfrm>
            <a:off x="255588" y="4043363"/>
            <a:ext cx="8637587" cy="24876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30000"/>
              </a:spcAft>
              <a:buClrTx/>
              <a:buSz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«1С:Корпорация» — это комплекс интегрируемых типовых решений, широко используемых совместно для автоматизации крупных предприятий, групп компаний и холдингов. Комплекс разработан на современной технологической платформе "1С:Предприятие 8", поддерживает актуальные сервисы и является надежной системой для цифровизации бизнеса:</a:t>
            </a:r>
            <a:endParaRPr lang="en-US" altLang="ru-RU" sz="14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«1С:</a:t>
            </a:r>
            <a:r>
              <a:rPr lang="en-US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ERP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.</a:t>
            </a:r>
            <a:r>
              <a:rPr lang="en-US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400" b="1" dirty="0">
                <a:solidFill>
                  <a:srgbClr val="D20000"/>
                </a:solidFill>
                <a:cs typeface="Arial" panose="020B0604020202020204" pitchFamily="34" charset="0"/>
              </a:rPr>
              <a:t>Управление холдингом»</a:t>
            </a:r>
            <a:endParaRPr lang="ru-RU" altLang="ru-RU" sz="1400" b="1" dirty="0">
              <a:solidFill>
                <a:srgbClr val="D20000"/>
              </a:solidFill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Наиболее комплексное решение в линейке бизнес-приложений системы «1С:Предприятие 8», объединяющее в едином продукте автоматизацию трех уровней управления: управление эффективностью группы компаний (CPM), управление ресурсами предприятий (ERP), управление производством на уровне цеха (MES). Подробнее: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  <a:hlinkClick r:id="rId1"/>
              </a:rPr>
              <a:t>http://v8.1c.ru/cpm-erp/</a:t>
            </a:r>
            <a:endParaRPr lang="ru-RU" altLang="ru-RU" sz="14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29699" name="Заголовок 1"/>
          <p:cNvSpPr/>
          <p:nvPr/>
        </p:nvSpPr>
        <p:spPr>
          <a:xfrm>
            <a:off x="1763713" y="171450"/>
            <a:ext cx="7056437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D20000"/>
                </a:solidFill>
                <a:cs typeface="Arial" panose="020B0604020202020204" pitchFamily="34" charset="0"/>
              </a:rPr>
              <a:t>1С:КОРПОРАЦИЯ</a:t>
            </a:r>
            <a:endParaRPr lang="ru-RU" altLang="ru-RU" sz="2000" b="1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29700" name="Picture 8" descr="схема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50" y="1028700"/>
            <a:ext cx="5114925" cy="2935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26" name="Заголовок 1"/>
          <p:cNvSpPr>
            <a:spLocks noGrp="1"/>
          </p:cNvSpPr>
          <p:nvPr>
            <p:ph type="title"/>
          </p:nvPr>
        </p:nvSpPr>
        <p:spPr>
          <a:xfrm>
            <a:off x="1692275" y="152400"/>
            <a:ext cx="6169025" cy="1081088"/>
          </a:xfrm>
          <a:ln/>
        </p:spPr>
        <p:txBody>
          <a:bodyPr vert="horz" wrap="square" lIns="91440" tIns="45720" rIns="91440" bIns="45720" anchor="ctr" anchorCtr="0"/>
          <a:p>
            <a:r>
              <a:rPr lang="ru-RU" altLang="ru-RU" dirty="0">
                <a:solidFill>
                  <a:srgbClr val="080808"/>
                </a:solidFill>
                <a:cs typeface="Arial" panose="020B0604020202020204" pitchFamily="34" charset="0"/>
              </a:rPr>
              <a:t>Цены на комплекс</a:t>
            </a:r>
            <a:r>
              <a:rPr lang="ru-RU" altLang="ru-RU" dirty="0">
                <a:cs typeface="Arial" panose="020B0604020202020204" pitchFamily="34" charset="0"/>
              </a:rPr>
              <a:t> «1С:Корпорация»</a:t>
            </a:r>
            <a:endParaRPr lang="ru-RU" altLang="ru-RU" dirty="0">
              <a:ea typeface="Arial" panose="020B0604020202020204" pitchFamily="34" charset="0"/>
            </a:endParaRPr>
          </a:p>
        </p:txBody>
      </p:sp>
      <p:grpSp>
        <p:nvGrpSpPr>
          <p:cNvPr id="103427" name="Группа 29"/>
          <p:cNvGrpSpPr/>
          <p:nvPr/>
        </p:nvGrpSpPr>
        <p:grpSpPr>
          <a:xfrm>
            <a:off x="1063625" y="1450975"/>
            <a:ext cx="7270750" cy="3687763"/>
            <a:chOff x="2185010" y="1595884"/>
            <a:chExt cx="7271253" cy="3686766"/>
          </a:xfrm>
        </p:grpSpPr>
        <p:sp>
          <p:nvSpPr>
            <p:cNvPr id="103428" name="Rectangle 4"/>
            <p:cNvSpPr/>
            <p:nvPr/>
          </p:nvSpPr>
          <p:spPr>
            <a:xfrm>
              <a:off x="2185010" y="1595884"/>
              <a:ext cx="3667873" cy="645115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lIns="95250" tIns="76240" rIns="95250" bIns="76240" anchor="ctr" anchorCtr="0"/>
            <a:p>
              <a:pPr algn="ctr">
                <a:buNone/>
              </a:pPr>
              <a:r>
                <a:rPr lang="ru-RU" altLang="ru-RU" sz="1400" b="1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  <a:t>Наименование</a:t>
              </a:r>
              <a:endParaRPr lang="ru-RU" altLang="ru-RU" sz="1400" b="1" dirty="0">
                <a:solidFill>
                  <a:srgbClr val="080808"/>
                </a:solidFill>
                <a:latin typeface="Arial" panose="020B0604020202020204" pitchFamily="34" charset="0"/>
                <a:ea typeface="Arial Unicode MS" pitchFamily="34" charset="-128"/>
              </a:endParaRPr>
            </a:p>
          </p:txBody>
        </p:sp>
        <p:sp>
          <p:nvSpPr>
            <p:cNvPr id="103429" name="Rectangle 6"/>
            <p:cNvSpPr/>
            <p:nvPr/>
          </p:nvSpPr>
          <p:spPr>
            <a:xfrm>
              <a:off x="5852883" y="1595885"/>
              <a:ext cx="3603379" cy="645113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lIns="95250" tIns="76240" rIns="95250" bIns="76240" anchor="ctr" anchorCtr="0"/>
            <a:p>
              <a:pPr algn="ctr">
                <a:buNone/>
              </a:pPr>
              <a:r>
                <a:rPr lang="ru-RU" altLang="ru-RU" sz="1400" b="1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  <a:t>Рекомендованная розничная цена</a:t>
              </a:r>
              <a:endParaRPr lang="ru-RU" alt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itchFamily="34" charset="-128"/>
              </a:endParaRPr>
            </a:p>
          </p:txBody>
        </p:sp>
        <p:sp>
          <p:nvSpPr>
            <p:cNvPr id="103430" name="Rectangle 7"/>
            <p:cNvSpPr/>
            <p:nvPr/>
          </p:nvSpPr>
          <p:spPr>
            <a:xfrm>
              <a:off x="2185010" y="2241000"/>
              <a:ext cx="3667873" cy="4206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lIns="95250" tIns="76240" rIns="95250" bIns="76240" anchor="ctr" anchorCtr="0"/>
            <a:p>
              <a:pPr fontAlgn="t">
                <a:buNone/>
              </a:pPr>
              <a:r>
                <a:rPr lang="ru-RU" altLang="ru-RU" sz="1400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  <a:t>1С:Корпорация</a:t>
              </a:r>
              <a:endParaRPr lang="ru-RU" altLang="ru-RU" sz="1400" dirty="0">
                <a:solidFill>
                  <a:srgbClr val="080808"/>
                </a:solidFill>
                <a:latin typeface="Arial" panose="020B0604020202020204" pitchFamily="34" charset="0"/>
                <a:ea typeface="Arial Unicode MS" pitchFamily="34" charset="-128"/>
              </a:endParaRPr>
            </a:p>
          </p:txBody>
        </p:sp>
        <p:sp>
          <p:nvSpPr>
            <p:cNvPr id="103431" name="Rectangle 9"/>
            <p:cNvSpPr/>
            <p:nvPr/>
          </p:nvSpPr>
          <p:spPr>
            <a:xfrm>
              <a:off x="5852883" y="2240999"/>
              <a:ext cx="3603379" cy="42068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lIns="95250" tIns="76240" rIns="95250" bIns="76240" anchor="ctr" anchorCtr="0"/>
            <a:p>
              <a:pPr algn="ctr" fontAlgn="t">
                <a:buNone/>
              </a:pPr>
              <a:r>
                <a:rPr lang="ru-RU" altLang="ru-RU" sz="1400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  <a:t>2 050 000 руб.</a:t>
              </a:r>
              <a:endParaRPr lang="ru-RU" altLang="ru-RU" sz="1400" dirty="0">
                <a:solidFill>
                  <a:srgbClr val="080808"/>
                </a:solidFill>
                <a:latin typeface="Arial" panose="020B0604020202020204" pitchFamily="34" charset="0"/>
                <a:ea typeface="Arial Unicode MS" pitchFamily="34" charset="-128"/>
              </a:endParaRPr>
            </a:p>
          </p:txBody>
        </p:sp>
        <p:sp>
          <p:nvSpPr>
            <p:cNvPr id="103432" name="Rectangle 10"/>
            <p:cNvSpPr/>
            <p:nvPr/>
          </p:nvSpPr>
          <p:spPr>
            <a:xfrm>
              <a:off x="2185010" y="2661687"/>
              <a:ext cx="3667873" cy="633413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</a:ln>
          </p:spPr>
          <p:txBody>
            <a:bodyPr lIns="95250" tIns="76240" rIns="95250" bIns="76240" anchor="ctr" anchorCtr="0"/>
            <a:p>
              <a:pPr fontAlgn="t">
                <a:buNone/>
              </a:pPr>
              <a:r>
                <a:rPr lang="ru-RU" altLang="ru-RU" sz="1400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  <a:t>1С:Корпорация. </a:t>
              </a:r>
              <a:br>
                <a:rPr lang="ru-RU" altLang="ru-RU" sz="1400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</a:br>
              <a:r>
                <a:rPr lang="ru-RU" altLang="ru-RU" sz="1400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  <a:t>Электронная поставка</a:t>
              </a:r>
              <a:endParaRPr lang="ru-RU" altLang="ru-RU" sz="1400" dirty="0">
                <a:solidFill>
                  <a:srgbClr val="080808"/>
                </a:solidFill>
                <a:latin typeface="Arial" panose="020B0604020202020204" pitchFamily="34" charset="0"/>
                <a:ea typeface="Arial Unicode MS" pitchFamily="34" charset="-128"/>
              </a:endParaRPr>
            </a:p>
          </p:txBody>
        </p:sp>
        <p:sp>
          <p:nvSpPr>
            <p:cNvPr id="103433" name="Rectangle 12"/>
            <p:cNvSpPr/>
            <p:nvPr/>
          </p:nvSpPr>
          <p:spPr>
            <a:xfrm>
              <a:off x="5852883" y="2661686"/>
              <a:ext cx="3603379" cy="633413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</a:ln>
          </p:spPr>
          <p:txBody>
            <a:bodyPr lIns="95250" tIns="76240" rIns="95250" bIns="76240" anchor="ctr" anchorCtr="0"/>
            <a:p>
              <a:pPr algn="ctr" fontAlgn="t">
                <a:buNone/>
              </a:pPr>
              <a:r>
                <a:rPr lang="ru-RU" altLang="ru-RU" sz="1400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  <a:t>2 050 000 руб.</a:t>
              </a:r>
              <a:endParaRPr lang="ru-RU" altLang="ru-RU" sz="1400" dirty="0">
                <a:solidFill>
                  <a:srgbClr val="080808"/>
                </a:solidFill>
                <a:latin typeface="Arial" panose="020B0604020202020204" pitchFamily="34" charset="0"/>
                <a:ea typeface="Arial Unicode MS" pitchFamily="34" charset="-128"/>
              </a:endParaRPr>
            </a:p>
          </p:txBody>
        </p:sp>
        <p:sp>
          <p:nvSpPr>
            <p:cNvPr id="103434" name="Rectangle 13"/>
            <p:cNvSpPr/>
            <p:nvPr/>
          </p:nvSpPr>
          <p:spPr>
            <a:xfrm>
              <a:off x="2185010" y="3295100"/>
              <a:ext cx="3667873" cy="87153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lIns="95250" tIns="76240" rIns="95250" bIns="76240" anchor="ctr" anchorCtr="0"/>
            <a:p>
              <a:pPr fontAlgn="t">
                <a:buNone/>
              </a:pPr>
              <a:r>
                <a:rPr lang="ru-RU" altLang="ru-RU" sz="1400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  <a:t>1С:Корпорация. Корпоративная электронная поставка</a:t>
              </a:r>
              <a:endParaRPr lang="ru-RU" altLang="ru-RU" sz="1400" dirty="0">
                <a:solidFill>
                  <a:srgbClr val="080808"/>
                </a:solidFill>
                <a:latin typeface="Arial" panose="020B0604020202020204" pitchFamily="34" charset="0"/>
                <a:ea typeface="Arial Unicode MS" pitchFamily="34" charset="-128"/>
              </a:endParaRPr>
            </a:p>
          </p:txBody>
        </p:sp>
        <p:sp>
          <p:nvSpPr>
            <p:cNvPr id="103435" name="Rectangle 15"/>
            <p:cNvSpPr/>
            <p:nvPr/>
          </p:nvSpPr>
          <p:spPr>
            <a:xfrm>
              <a:off x="5852883" y="3295099"/>
              <a:ext cx="3603379" cy="87153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 lIns="95250" tIns="76240" rIns="95250" bIns="76240" anchor="ctr" anchorCtr="0"/>
            <a:p>
              <a:pPr algn="ctr" fontAlgn="t">
                <a:buNone/>
              </a:pPr>
              <a:r>
                <a:rPr lang="ru-RU" altLang="ru-RU" sz="1400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  <a:t>8 670 000 руб.</a:t>
              </a:r>
              <a:endParaRPr lang="ru-RU" altLang="ru-RU" sz="1400" dirty="0">
                <a:solidFill>
                  <a:srgbClr val="080808"/>
                </a:solidFill>
                <a:latin typeface="Arial" panose="020B0604020202020204" pitchFamily="34" charset="0"/>
                <a:ea typeface="Arial Unicode MS" pitchFamily="34" charset="-128"/>
              </a:endParaRPr>
            </a:p>
          </p:txBody>
        </p:sp>
        <p:sp>
          <p:nvSpPr>
            <p:cNvPr id="103436" name="Rectangle 16"/>
            <p:cNvSpPr/>
            <p:nvPr/>
          </p:nvSpPr>
          <p:spPr>
            <a:xfrm>
              <a:off x="2185010" y="4166637"/>
              <a:ext cx="3667873" cy="1116013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</a:ln>
          </p:spPr>
          <p:txBody>
            <a:bodyPr lIns="95250" tIns="76240" rIns="95250" bIns="76240" anchor="ctr" anchorCtr="0"/>
            <a:p>
              <a:pPr fontAlgn="t">
                <a:buNone/>
              </a:pPr>
              <a:r>
                <a:rPr lang="ru-RU" altLang="ru-RU" sz="1400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  <a:t>1С:Корпорация. Лицензия </a:t>
              </a:r>
              <a:br>
                <a:rPr lang="ru-RU" altLang="ru-RU" sz="1400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</a:br>
              <a:r>
                <a:rPr lang="ru-RU" altLang="ru-RU" sz="1400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  <a:t>для дочерних обществ и филиалов. Электронная поставка</a:t>
              </a:r>
              <a:endParaRPr lang="ru-RU" altLang="ru-RU" sz="1400" dirty="0">
                <a:solidFill>
                  <a:srgbClr val="080808"/>
                </a:solidFill>
                <a:latin typeface="Arial" panose="020B0604020202020204" pitchFamily="34" charset="0"/>
                <a:ea typeface="Arial Unicode MS" pitchFamily="34" charset="-128"/>
              </a:endParaRPr>
            </a:p>
          </p:txBody>
        </p:sp>
        <p:sp>
          <p:nvSpPr>
            <p:cNvPr id="103437" name="Rectangle 18"/>
            <p:cNvSpPr/>
            <p:nvPr/>
          </p:nvSpPr>
          <p:spPr>
            <a:xfrm>
              <a:off x="5852883" y="4166636"/>
              <a:ext cx="3603379" cy="1116013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noFill/>
            </a:ln>
          </p:spPr>
          <p:txBody>
            <a:bodyPr lIns="95250" tIns="76240" rIns="95250" bIns="76240" anchor="ctr" anchorCtr="0"/>
            <a:p>
              <a:pPr algn="ctr" fontAlgn="t">
                <a:buNone/>
              </a:pPr>
              <a:r>
                <a:rPr lang="ru-RU" altLang="ru-RU" sz="1400" dirty="0">
                  <a:solidFill>
                    <a:srgbClr val="080808"/>
                  </a:solidFill>
                  <a:latin typeface="Arial" panose="020B0604020202020204" pitchFamily="34" charset="0"/>
                  <a:ea typeface="Arial Unicode MS" pitchFamily="34" charset="-128"/>
                </a:rPr>
                <a:t>420 000 руб.</a:t>
              </a:r>
              <a:endParaRPr lang="ru-RU" altLang="ru-RU" sz="1400" dirty="0">
                <a:solidFill>
                  <a:srgbClr val="080808"/>
                </a:solidFill>
                <a:latin typeface="Arial" panose="020B0604020202020204" pitchFamily="34" charset="0"/>
                <a:ea typeface="Arial Unicode MS" pitchFamily="34" charset="-128"/>
              </a:endParaRPr>
            </a:p>
          </p:txBody>
        </p:sp>
        <p:sp>
          <p:nvSpPr>
            <p:cNvPr id="103438" name="Line 21"/>
            <p:cNvSpPr/>
            <p:nvPr/>
          </p:nvSpPr>
          <p:spPr>
            <a:xfrm flipV="1">
              <a:off x="2185010" y="2240999"/>
              <a:ext cx="7271253" cy="1"/>
            </a:xfrm>
            <a:prstGeom prst="line">
              <a:avLst/>
            </a:prstGeom>
            <a:ln w="9525" cap="flat" cmpd="sng">
              <a:solidFill>
                <a:srgbClr val="9B9B9B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39" name="Line 22"/>
            <p:cNvSpPr/>
            <p:nvPr/>
          </p:nvSpPr>
          <p:spPr>
            <a:xfrm flipV="1">
              <a:off x="2185011" y="2661686"/>
              <a:ext cx="7271252" cy="1"/>
            </a:xfrm>
            <a:prstGeom prst="line">
              <a:avLst/>
            </a:prstGeom>
            <a:ln w="9525" cap="flat" cmpd="sng">
              <a:solidFill>
                <a:srgbClr val="9B9B9B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40" name="Line 23"/>
            <p:cNvSpPr/>
            <p:nvPr/>
          </p:nvSpPr>
          <p:spPr>
            <a:xfrm flipV="1">
              <a:off x="2185010" y="3295099"/>
              <a:ext cx="7271253" cy="1"/>
            </a:xfrm>
            <a:prstGeom prst="line">
              <a:avLst/>
            </a:prstGeom>
            <a:ln w="9525" cap="flat" cmpd="sng">
              <a:solidFill>
                <a:srgbClr val="9B9B9B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41" name="Line 24"/>
            <p:cNvSpPr/>
            <p:nvPr/>
          </p:nvSpPr>
          <p:spPr>
            <a:xfrm flipV="1">
              <a:off x="2185011" y="4166636"/>
              <a:ext cx="7271252" cy="1"/>
            </a:xfrm>
            <a:prstGeom prst="line">
              <a:avLst/>
            </a:prstGeom>
            <a:ln w="9525" cap="flat" cmpd="sng">
              <a:solidFill>
                <a:srgbClr val="9B9B9B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42" name="Line 25"/>
            <p:cNvSpPr/>
            <p:nvPr/>
          </p:nvSpPr>
          <p:spPr>
            <a:xfrm>
              <a:off x="2185010" y="1595884"/>
              <a:ext cx="0" cy="3686766"/>
            </a:xfrm>
            <a:prstGeom prst="line">
              <a:avLst/>
            </a:prstGeom>
            <a:ln w="9525" cap="flat" cmpd="sng">
              <a:solidFill>
                <a:srgbClr val="9B9B9B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43" name="Line 26"/>
            <p:cNvSpPr/>
            <p:nvPr/>
          </p:nvSpPr>
          <p:spPr>
            <a:xfrm>
              <a:off x="9456262" y="1595885"/>
              <a:ext cx="0" cy="3686764"/>
            </a:xfrm>
            <a:prstGeom prst="line">
              <a:avLst/>
            </a:prstGeom>
            <a:ln w="9525" cap="flat" cmpd="sng">
              <a:solidFill>
                <a:srgbClr val="9B9B9B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44" name="Line 27"/>
            <p:cNvSpPr/>
            <p:nvPr/>
          </p:nvSpPr>
          <p:spPr>
            <a:xfrm>
              <a:off x="2185010" y="1595884"/>
              <a:ext cx="7271252" cy="0"/>
            </a:xfrm>
            <a:prstGeom prst="line">
              <a:avLst/>
            </a:prstGeom>
            <a:ln w="9525" cap="flat" cmpd="sng">
              <a:solidFill>
                <a:srgbClr val="9B9B9B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45" name="Line 28"/>
            <p:cNvSpPr/>
            <p:nvPr/>
          </p:nvSpPr>
          <p:spPr>
            <a:xfrm flipV="1">
              <a:off x="2185011" y="5282649"/>
              <a:ext cx="7271252" cy="1"/>
            </a:xfrm>
            <a:prstGeom prst="line">
              <a:avLst/>
            </a:prstGeom>
            <a:ln w="9525" cap="flat" cmpd="sng">
              <a:solidFill>
                <a:srgbClr val="9B9B9B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3446" name="Line 25"/>
            <p:cNvSpPr/>
            <p:nvPr/>
          </p:nvSpPr>
          <p:spPr>
            <a:xfrm>
              <a:off x="5846802" y="1595884"/>
              <a:ext cx="0" cy="3686766"/>
            </a:xfrm>
            <a:prstGeom prst="line">
              <a:avLst/>
            </a:prstGeom>
            <a:ln w="9525" cap="flat" cmpd="sng">
              <a:solidFill>
                <a:srgbClr val="9B9B9B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6018" name="Rectangle 2"/>
          <p:cNvSpPr txBox="1">
            <a:spLocks noChangeArrowheads="1"/>
          </p:cNvSpPr>
          <p:nvPr/>
        </p:nvSpPr>
        <p:spPr bwMode="auto">
          <a:xfrm>
            <a:off x="1727200" y="466725"/>
            <a:ext cx="2303463" cy="31273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80808"/>
                </a:solidFill>
                <a:cs typeface="Arial" panose="020B0604020202020204" pitchFamily="34" charset="0"/>
              </a:rPr>
              <a:t>Где приобрести</a:t>
            </a:r>
            <a:endParaRPr lang="ru-RU" altLang="ru-RU" sz="2000" b="1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sp>
        <p:nvSpPr>
          <p:cNvPr id="104451" name="Прямоугольник 2"/>
          <p:cNvSpPr/>
          <p:nvPr/>
        </p:nvSpPr>
        <p:spPr>
          <a:xfrm>
            <a:off x="155575" y="1260475"/>
            <a:ext cx="8655050" cy="1314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spcAft>
                <a:spcPct val="20000"/>
              </a:spcAft>
              <a:buClrTx/>
              <a:buSzTx/>
              <a:buNone/>
            </a:pP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Распространение программных продуктов «1С:Корпорация» осуществляется только через партнеров со статусами «1С:Центр </a:t>
            </a:r>
            <a:r>
              <a:rPr lang="en-US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ERP</a:t>
            </a: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» и «Кандидат в 1С:Центр </a:t>
            </a:r>
            <a:r>
              <a:rPr lang="en-US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ERP</a:t>
            </a: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» (</a:t>
            </a:r>
            <a:r>
              <a:rPr lang="ru-RU" altLang="ru-RU" sz="1600" u="sng" dirty="0">
                <a:cs typeface="Arial" panose="020B0604020202020204" pitchFamily="34" charset="0"/>
                <a:hlinkClick r:id="rId1"/>
              </a:rPr>
              <a:t>https://1c.ru/ckerp</a:t>
            </a: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). Рекомендуем в первую очередь рассматривать партнеров,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имеющих опыт внедрения как «1С:ERP Управления предприятием 2», </a:t>
            </a:r>
            <a:b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так и «1С:Управления холдингом» (</a:t>
            </a:r>
            <a:r>
              <a:rPr lang="ru-RU" altLang="ru-RU" sz="1600" u="sng" dirty="0">
                <a:cs typeface="Arial" panose="020B0604020202020204" pitchFamily="34" charset="0"/>
                <a:hlinkClick r:id="rId2"/>
              </a:rPr>
              <a:t>https://1c.ru/ckerpuh</a:t>
            </a: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).</a:t>
            </a:r>
            <a:endParaRPr lang="ru-RU" altLang="ru-RU" sz="1600" dirty="0">
              <a:solidFill>
                <a:srgbClr val="080808"/>
              </a:solidFill>
              <a:ea typeface="Arial" panose="020B0604020202020204" pitchFamily="34" charset="0"/>
            </a:endParaRPr>
          </a:p>
        </p:txBody>
      </p:sp>
      <p:pic>
        <p:nvPicPr>
          <p:cNvPr id="104452" name="Picture 5" descr="http://1c.ru/news/images/ing1889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175" y="404813"/>
            <a:ext cx="2212975" cy="43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453" name="Прямоугольник 4"/>
          <p:cNvSpPr/>
          <p:nvPr/>
        </p:nvSpPr>
        <p:spPr>
          <a:xfrm>
            <a:off x="155575" y="2651125"/>
            <a:ext cx="5449888" cy="4032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При выборе партнера рекомендуется обращать внимание на </a:t>
            </a:r>
            <a:r>
              <a:rPr lang="ru-RU" altLang="ru-RU" sz="1600" dirty="0">
                <a:solidFill>
                  <a:srgbClr val="D20000"/>
                </a:solidFill>
                <a:cs typeface="Arial" panose="020B0604020202020204" pitchFamily="34" charset="0"/>
              </a:rPr>
              <a:t>количество сертифицированных специалистов, количество и параметры успешных внедрений </a:t>
            </a: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продуктов, входящих в 1С:КОРПОРАЦИЮ, а также на </a:t>
            </a:r>
            <a:r>
              <a:rPr lang="ru-RU" altLang="ru-RU" sz="1600" dirty="0">
                <a:solidFill>
                  <a:srgbClr val="D20000"/>
                </a:solidFill>
                <a:cs typeface="Arial" panose="020B0604020202020204" pitchFamily="34" charset="0"/>
              </a:rPr>
              <a:t>опыт и состав проектной команды</a:t>
            </a:r>
            <a:r>
              <a:rPr lang="ru-RU" altLang="ru-RU" sz="1600" dirty="0">
                <a:solidFill>
                  <a:srgbClr val="080808"/>
                </a:solidFill>
                <a:cs typeface="Arial" panose="020B0604020202020204" pitchFamily="34" charset="0"/>
              </a:rPr>
              <a:t>, которую готов выделить партнер на проект.</a:t>
            </a:r>
            <a:endParaRPr lang="ru-RU" altLang="ru-RU" sz="1600" dirty="0">
              <a:solidFill>
                <a:srgbClr val="080808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После выбора партнера чтобы приобрети 1С:КОРПОРАЦИЮ достаточно заполнить заявку </a:t>
            </a:r>
            <a:b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на отгрузку продукта и передать партнеру. </a:t>
            </a:r>
            <a:endParaRPr lang="en-US" altLang="ru-RU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В течение двух рабочих дней заявка будет рассмотрена и по результатам рассмотрения</a:t>
            </a:r>
            <a:r>
              <a:rPr lang="en-US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партнер получит разрешение на отгрузку или мотивированный отказ. </a:t>
            </a:r>
            <a:br>
              <a:rPr lang="en-US" altLang="ru-RU" sz="16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ru-RU" altLang="ru-RU" sz="1600" dirty="0">
                <a:solidFill>
                  <a:srgbClr val="D20000"/>
                </a:solidFill>
                <a:cs typeface="Arial" panose="020B0604020202020204" pitchFamily="34" charset="0"/>
              </a:rPr>
              <a:t>При наличии разрешения на отгрузку можно оплачивать счет на продукт.</a:t>
            </a:r>
            <a:endParaRPr lang="ru-RU" altLang="ru-RU" sz="1600" dirty="0">
              <a:solidFill>
                <a:srgbClr val="D20000"/>
              </a:solidFill>
              <a:ea typeface="Arial" panose="020B0604020202020204" pitchFamily="34" charset="0"/>
            </a:endParaRPr>
          </a:p>
        </p:txBody>
      </p:sp>
      <p:pic>
        <p:nvPicPr>
          <p:cNvPr id="104454" name="Picture 10" descr="картинка с руками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463" y="3006725"/>
            <a:ext cx="3549650" cy="3851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7043" name="Прямоугольник 2"/>
          <p:cNvSpPr>
            <a:spLocks noChangeArrowheads="1"/>
          </p:cNvSpPr>
          <p:nvPr/>
        </p:nvSpPr>
        <p:spPr bwMode="auto">
          <a:xfrm>
            <a:off x="323850" y="4445000"/>
            <a:ext cx="232410" cy="30670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anose="05000000000000000000" pitchFamily="2" charset="2"/>
              <a:buChar char="n"/>
              <a:defRPr sz="2200">
                <a:solidFill>
                  <a:srgbClr val="5B09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anose="05000000000000000000" pitchFamily="2" charset="2"/>
              <a:buChar char="§"/>
              <a:defRPr sz="2000">
                <a:solidFill>
                  <a:srgbClr val="5B0917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rgbClr val="5B0917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anose="02020603050405020304" pitchFamily="18" charset="0"/>
              <a:buChar char="▪"/>
              <a:defRPr sz="1600">
                <a:solidFill>
                  <a:srgbClr val="5B0917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anose="020B0604020202020204" pitchFamily="34" charset="0"/>
              <a:buChar char="∙"/>
              <a:defRPr sz="1400">
                <a:solidFill>
                  <a:srgbClr val="5B0917"/>
                </a:solidFill>
                <a:latin typeface="+mn-lt"/>
              </a:defRPr>
            </a:lvl5pPr>
          </a:lstStyle>
          <a:p>
            <a:pPr marL="0" lvl="0" indent="0">
              <a:spcBef>
                <a:spcPct val="30000"/>
              </a:spcBef>
              <a:spcAft>
                <a:spcPct val="20000"/>
              </a:spcAft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endParaRPr lang="ru-RU" altLang="ru-RU" sz="1400" dirty="0">
              <a:solidFill>
                <a:srgbClr val="0033CC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Заголовок 2"/>
          <p:cNvSpPr>
            <a:spLocks noGrp="1"/>
          </p:cNvSpPr>
          <p:nvPr>
            <p:ph type="title"/>
          </p:nvPr>
        </p:nvSpPr>
        <p:spPr>
          <a:xfrm>
            <a:off x="1692275" y="152400"/>
            <a:ext cx="5575300" cy="1081088"/>
          </a:xfrm>
          <a:ln/>
        </p:spPr>
        <p:txBody>
          <a:bodyPr vert="horz" wrap="square" lIns="0" tIns="0" rIns="0" bIns="0" anchor="ctr" anchorCtr="0"/>
          <a:p>
            <a:r>
              <a:rPr lang="ru-RU" altLang="ru-RU" dirty="0"/>
              <a:t>Назначение входящих в состав продуктов</a:t>
            </a:r>
            <a:endParaRPr lang="ru-RU" altLang="ru-RU" dirty="0"/>
          </a:p>
        </p:txBody>
      </p:sp>
      <p:sp>
        <p:nvSpPr>
          <p:cNvPr id="30723" name="Объект 3"/>
          <p:cNvSpPr>
            <a:spLocks noGrp="1"/>
          </p:cNvSpPr>
          <p:nvPr>
            <p:ph idx="1"/>
          </p:nvPr>
        </p:nvSpPr>
        <p:spPr>
          <a:xfrm>
            <a:off x="161925" y="1890713"/>
            <a:ext cx="8720138" cy="4525962"/>
          </a:xfrm>
          <a:ln/>
        </p:spPr>
        <p:txBody>
          <a:bodyPr vert="horz" wrap="square" lIns="91440" tIns="45720" rIns="91440" bIns="45720" anchor="t" anchorCtr="0"/>
          <a:p>
            <a:pPr marL="271780" indent="-271780">
              <a:spcBef>
                <a:spcPct val="50000"/>
              </a:spcBef>
              <a:spcAft>
                <a:spcPct val="30000"/>
              </a:spcAft>
            </a:pPr>
            <a:r>
              <a:rPr lang="ru-RU" altLang="ru-RU" sz="1400" b="1" dirty="0">
                <a:solidFill>
                  <a:srgbClr val="000000"/>
                </a:solidFill>
              </a:rPr>
              <a:t>«1С:Управление холдингом 8» </a:t>
            </a:r>
            <a:r>
              <a:rPr lang="ru-RU" altLang="ru-RU" sz="1400" dirty="0">
                <a:solidFill>
                  <a:srgbClr val="000000"/>
                </a:solidFill>
              </a:rPr>
              <a:t>– комплексное решение класса CPM (Corporate Performance Management – управление эффективностью холдинга), предназначенное </a:t>
            </a:r>
            <a:br>
              <a:rPr lang="ru-RU" altLang="ru-RU" sz="1400" dirty="0">
                <a:solidFill>
                  <a:srgbClr val="000000"/>
                </a:solidFill>
              </a:rPr>
            </a:br>
            <a:r>
              <a:rPr lang="ru-RU" altLang="ru-RU" sz="1400" dirty="0">
                <a:solidFill>
                  <a:srgbClr val="000000"/>
                </a:solidFill>
              </a:rPr>
              <a:t>для автоматизации широкого спектра задач, связанных с учетом, планированием </a:t>
            </a:r>
            <a:br>
              <a:rPr lang="ru-RU" altLang="ru-RU" sz="1400" dirty="0">
                <a:solidFill>
                  <a:srgbClr val="000000"/>
                </a:solidFill>
              </a:rPr>
            </a:br>
            <a:r>
              <a:rPr lang="ru-RU" altLang="ru-RU" sz="1400" dirty="0">
                <a:solidFill>
                  <a:srgbClr val="000000"/>
                </a:solidFill>
              </a:rPr>
              <a:t>и контролем эффективности холдингов различного масштаба. Подробнее: </a:t>
            </a:r>
            <a:r>
              <a:rPr lang="ru-RU" altLang="ru-RU" sz="1400" u="sng" dirty="0">
                <a:solidFill>
                  <a:srgbClr val="0033CC"/>
                </a:solidFill>
                <a:hlinkClick r:id="rId1"/>
              </a:rPr>
              <a:t>http://v8.1c.ru/cpm/</a:t>
            </a:r>
            <a:endParaRPr lang="ru-RU" altLang="ru-RU" sz="1400" dirty="0">
              <a:solidFill>
                <a:srgbClr val="0033CC"/>
              </a:solidFill>
            </a:endParaRPr>
          </a:p>
          <a:p>
            <a:pPr marL="271780" indent="-271780">
              <a:spcBef>
                <a:spcPct val="50000"/>
              </a:spcBef>
              <a:spcAft>
                <a:spcPct val="3000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«</a:t>
            </a:r>
            <a:r>
              <a:rPr lang="ru-RU" altLang="ru-RU" sz="1400" b="1" dirty="0">
                <a:solidFill>
                  <a:srgbClr val="000000"/>
                </a:solidFill>
              </a:rPr>
              <a:t>1С:ERP Управление предприятием» </a:t>
            </a:r>
            <a:r>
              <a:rPr lang="ru-RU" altLang="ru-RU" sz="1400" dirty="0">
                <a:solidFill>
                  <a:srgbClr val="000000"/>
                </a:solidFill>
              </a:rPr>
              <a:t>– инновационное решение для построения комплексных информационных систем управления деятельностью многопрофильных предприятий, в том числе с технически сложным многопередельным производством, с учетом лучших мировых и отечественных практик автоматизации крупного и среднего бизнеса. Подробнее: </a:t>
            </a:r>
            <a:r>
              <a:rPr lang="ru-RU" altLang="ru-RU" sz="1400" u="sng" dirty="0">
                <a:solidFill>
                  <a:srgbClr val="0033CC"/>
                </a:solidFill>
                <a:hlinkClick r:id="rId2"/>
              </a:rPr>
              <a:t>http://v8.1c.ru/erp/</a:t>
            </a:r>
            <a:endParaRPr lang="ru-RU" altLang="ru-RU" sz="1400" dirty="0">
              <a:solidFill>
                <a:srgbClr val="0033CC"/>
              </a:solidFill>
            </a:endParaRPr>
          </a:p>
          <a:p>
            <a:pPr marL="271780" indent="-271780">
              <a:spcBef>
                <a:spcPct val="50000"/>
              </a:spcBef>
              <a:spcAft>
                <a:spcPct val="3000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«</a:t>
            </a:r>
            <a:r>
              <a:rPr lang="ru-RU" altLang="ru-RU" sz="1400" b="1" dirty="0">
                <a:solidFill>
                  <a:srgbClr val="000000"/>
                </a:solidFill>
              </a:rPr>
              <a:t>1С:Зарплата и управление персоналом 8 КОРП» </a:t>
            </a:r>
            <a:r>
              <a:rPr lang="ru-RU" altLang="ru-RU" sz="1400" dirty="0">
                <a:solidFill>
                  <a:srgbClr val="000000"/>
                </a:solidFill>
              </a:rPr>
              <a:t>обеспечивает автоматизацию задач по всем направлениям работы с персоналом: кадровый учет, расчет заработной платы и управление персоналом на предприятиях различного масштаба в соответствии с законодательством Российской Федерации. Программа в первую очередь ориентирована на крупные компании, корпорации и холдинги, активно внедряющие HR-технологии. </a:t>
            </a:r>
            <a:br>
              <a:rPr lang="ru-RU" altLang="ru-RU" sz="1400" dirty="0">
                <a:solidFill>
                  <a:srgbClr val="000000"/>
                </a:solidFill>
              </a:rPr>
            </a:br>
            <a:r>
              <a:rPr lang="ru-RU" altLang="ru-RU" sz="1400" dirty="0">
                <a:solidFill>
                  <a:srgbClr val="000000"/>
                </a:solidFill>
              </a:rPr>
              <a:t>Подробнее: </a:t>
            </a:r>
            <a:r>
              <a:rPr lang="en-US" altLang="ru-RU" sz="1400" dirty="0">
                <a:solidFill>
                  <a:srgbClr val="0033CC"/>
                </a:solidFill>
                <a:hlinkClick r:id="rId3"/>
              </a:rPr>
              <a:t>http://v8.1c.ru/hrm/corp_versiya.htm</a:t>
            </a:r>
            <a:r>
              <a:rPr lang="ru-RU" altLang="ru-RU" sz="1400" dirty="0">
                <a:solidFill>
                  <a:srgbClr val="0033CC"/>
                </a:solidFill>
              </a:rPr>
              <a:t> </a:t>
            </a:r>
            <a:endParaRPr lang="ru-RU" altLang="ru-RU" sz="1400" dirty="0">
              <a:solidFill>
                <a:srgbClr val="0033CC"/>
              </a:solidFill>
            </a:endParaRPr>
          </a:p>
          <a:p>
            <a:pPr marL="271780" indent="-271780">
              <a:spcBef>
                <a:spcPct val="50000"/>
              </a:spcBef>
              <a:spcAft>
                <a:spcPct val="30000"/>
              </a:spcAft>
            </a:pPr>
            <a:r>
              <a:rPr lang="ru-RU" altLang="ru-RU" sz="1400" dirty="0">
                <a:solidFill>
                  <a:srgbClr val="000000"/>
                </a:solidFill>
              </a:rPr>
              <a:t>«</a:t>
            </a:r>
            <a:r>
              <a:rPr lang="ru-RU" altLang="ru-RU" sz="1400" b="1" dirty="0">
                <a:solidFill>
                  <a:srgbClr val="000000"/>
                </a:solidFill>
              </a:rPr>
              <a:t>1С:Документооборот 8 КОРП» </a:t>
            </a:r>
            <a:r>
              <a:rPr lang="ru-RU" altLang="ru-RU" sz="1400" dirty="0">
                <a:solidFill>
                  <a:srgbClr val="000000"/>
                </a:solidFill>
              </a:rPr>
              <a:t>в комплексе решает задачи автоматизации учета документов, взаимодействия сотрудников, контроля и анализа исполнительской дисциплины на коммерческих предприятиях со сложной организационной структурой или сложным документооборотом. Подробнее: </a:t>
            </a:r>
            <a:r>
              <a:rPr lang="ru-RU" altLang="ru-RU" sz="1400" u="sng" dirty="0">
                <a:solidFill>
                  <a:srgbClr val="0033CC"/>
                </a:solidFill>
                <a:hlinkClick r:id="rId4"/>
              </a:rPr>
              <a:t>http://v8.1c.ru/doc8/</a:t>
            </a:r>
            <a:endParaRPr lang="ru-RU" altLang="ru-RU" sz="14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ANGLE" val="3"/>
</p:tagLst>
</file>

<file path=ppt/tags/tag2.xml><?xml version="1.0" encoding="utf-8"?>
<p:tagLst xmlns:p="http://schemas.openxmlformats.org/presentationml/2006/main">
  <p:tag name="ANGLE" val="3"/>
</p:tagLst>
</file>

<file path=ppt/theme/theme1.xml><?xml version="1.0" encoding="utf-8"?>
<a:theme xmlns:a="http://schemas.openxmlformats.org/drawingml/2006/main" name="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1409_Шаблон">
  <a:themeElements>
    <a:clrScheme name="1409_Шаблон 1">
      <a:dk1>
        <a:srgbClr val="5F0000"/>
      </a:dk1>
      <a:lt1>
        <a:srgbClr val="FFFFFF"/>
      </a:lt1>
      <a:dk2>
        <a:srgbClr val="CC3300"/>
      </a:dk2>
      <a:lt2>
        <a:srgbClr val="808080"/>
      </a:lt2>
      <a:accent1>
        <a:srgbClr val="F9E383"/>
      </a:accent1>
      <a:accent2>
        <a:srgbClr val="369900"/>
      </a:accent2>
      <a:accent3>
        <a:srgbClr val="FFFFFF"/>
      </a:accent3>
      <a:accent4>
        <a:srgbClr val="500000"/>
      </a:accent4>
      <a:accent5>
        <a:srgbClr val="FBEFC1"/>
      </a:accent5>
      <a:accent6>
        <a:srgbClr val="308A00"/>
      </a:accent6>
      <a:hlink>
        <a:srgbClr val="0033CC"/>
      </a:hlink>
      <a:folHlink>
        <a:srgbClr val="CC3300"/>
      </a:folHlink>
    </a:clrScheme>
    <a:fontScheme name="1409_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9E383">
            <a:alpha val="50000"/>
          </a:srgbClr>
        </a:solidFill>
        <a:ln w="44450" cap="flat" cmpd="sng" algn="ctr">
          <a:solidFill>
            <a:srgbClr val="CC33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0" fontAlgn="base" latinLnBrk="0" hangingPunct="0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defRPr kumimoji="0" lang="ru-RU" alt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409_Шаблон 1">
        <a:dk1>
          <a:srgbClr val="5F0000"/>
        </a:dk1>
        <a:lt1>
          <a:srgbClr val="FFFFFF"/>
        </a:lt1>
        <a:dk2>
          <a:srgbClr val="CC3300"/>
        </a:dk2>
        <a:lt2>
          <a:srgbClr val="808080"/>
        </a:lt2>
        <a:accent1>
          <a:srgbClr val="F9E383"/>
        </a:accent1>
        <a:accent2>
          <a:srgbClr val="369900"/>
        </a:accent2>
        <a:accent3>
          <a:srgbClr val="FFFFFF"/>
        </a:accent3>
        <a:accent4>
          <a:srgbClr val="500000"/>
        </a:accent4>
        <a:accent5>
          <a:srgbClr val="FBEFC1"/>
        </a:accent5>
        <a:accent6>
          <a:srgbClr val="308A00"/>
        </a:accent6>
        <a:hlink>
          <a:srgbClr val="0033CC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409_Шаблон 1">
    <a:dk1>
      <a:srgbClr val="5F0000"/>
    </a:dk1>
    <a:lt1>
      <a:srgbClr val="FFFFFF"/>
    </a:lt1>
    <a:dk2>
      <a:srgbClr val="CC3300"/>
    </a:dk2>
    <a:lt2>
      <a:srgbClr val="808080"/>
    </a:lt2>
    <a:accent1>
      <a:srgbClr val="F9E383"/>
    </a:accent1>
    <a:accent2>
      <a:srgbClr val="369900"/>
    </a:accent2>
    <a:accent3>
      <a:srgbClr val="FFFFFF"/>
    </a:accent3>
    <a:accent4>
      <a:srgbClr val="500000"/>
    </a:accent4>
    <a:accent5>
      <a:srgbClr val="FBEFC1"/>
    </a:accent5>
    <a:accent6>
      <a:srgbClr val="308A00"/>
    </a:accent6>
    <a:hlink>
      <a:srgbClr val="0033CC"/>
    </a:hlink>
    <a:folHlink>
      <a:srgbClr val="CC3300"/>
    </a:folHlink>
  </a:clrScheme>
</a:themeOverride>
</file>

<file path=ppt/theme/themeOverride2.xml><?xml version="1.0" encoding="utf-8"?>
<a:themeOverride xmlns:a="http://schemas.openxmlformats.org/drawingml/2006/main">
  <a:clrScheme name="1409_Шаблон 1">
    <a:dk1>
      <a:srgbClr val="5F0000"/>
    </a:dk1>
    <a:lt1>
      <a:srgbClr val="FFFFFF"/>
    </a:lt1>
    <a:dk2>
      <a:srgbClr val="CC3300"/>
    </a:dk2>
    <a:lt2>
      <a:srgbClr val="808080"/>
    </a:lt2>
    <a:accent1>
      <a:srgbClr val="F9E383"/>
    </a:accent1>
    <a:accent2>
      <a:srgbClr val="369900"/>
    </a:accent2>
    <a:accent3>
      <a:srgbClr val="FFFFFF"/>
    </a:accent3>
    <a:accent4>
      <a:srgbClr val="500000"/>
    </a:accent4>
    <a:accent5>
      <a:srgbClr val="FBEFC1"/>
    </a:accent5>
    <a:accent6>
      <a:srgbClr val="308A00"/>
    </a:accent6>
    <a:hlink>
      <a:srgbClr val="0033CC"/>
    </a:hlink>
    <a:folHlink>
      <a:srgbClr val="CC33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52448</Words>
  <Application>WPS Presentation</Application>
  <PresentationFormat>Экран (4:3)</PresentationFormat>
  <Paragraphs>1821</Paragraphs>
  <Slides>82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82</vt:i4>
      </vt:variant>
    </vt:vector>
  </HeadingPairs>
  <TitlesOfParts>
    <vt:vector size="99" baseType="lpstr">
      <vt:lpstr>Arial</vt:lpstr>
      <vt:lpstr>SimSun</vt:lpstr>
      <vt:lpstr>Wingdings</vt:lpstr>
      <vt:lpstr>Times New Roman</vt:lpstr>
      <vt:lpstr>Futura PT Demi</vt:lpstr>
      <vt:lpstr>Liberation Mono</vt:lpstr>
      <vt:lpstr>Verdana</vt:lpstr>
      <vt:lpstr>Calibri</vt:lpstr>
      <vt:lpstr>Roboto Condensed Light</vt:lpstr>
      <vt:lpstr>Arial Unicode MS</vt:lpstr>
      <vt:lpstr>Microsoft YaHei</vt:lpstr>
      <vt:lpstr>Arial Unicode MS</vt:lpstr>
      <vt:lpstr>Calibri</vt:lpstr>
      <vt:lpstr>1409_Шаблон</vt:lpstr>
      <vt:lpstr>1_1409_Шаблон</vt:lpstr>
      <vt:lpstr>2_1409_Шаблон</vt:lpstr>
      <vt:lpstr>CorelPhotoPaint.Image.11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Наименование доклада</dc:title>
  <dc:creator>admin</dc:creator>
  <cp:lastModifiedBy>dlama</cp:lastModifiedBy>
  <cp:revision>1245</cp:revision>
  <cp:lastPrinted>2017-10-26T09:36:57Z</cp:lastPrinted>
  <dcterms:created xsi:type="dcterms:W3CDTF">2014-08-20T11:28:12Z</dcterms:created>
  <dcterms:modified xsi:type="dcterms:W3CDTF">2024-01-17T09:57:16Z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C989A059BE1F4E9A9969F05CFFF721BE_12</vt:lpwstr>
  </property>
  <property fmtid="{D5CDD505-2E9C-101B-9397-08002B2CF9AE}" pid="3" name="KSOProductBuildVer">
    <vt:lpwstr>1049-12.2.0.13431</vt:lpwstr>
  </property>
</Properties>
</file>